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5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5/5c/BMBF_Logo.svg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5/5c/BMBF_Logo.svg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86016" y="4214842"/>
            <a:ext cx="5000628" cy="500042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3357554" y="4857760"/>
            <a:ext cx="2857488" cy="486811"/>
          </a:xfrm>
        </p:spPr>
        <p:txBody>
          <a:bodyPr/>
          <a:lstStyle>
            <a:lvl1pPr algn="ctr">
              <a:defRPr sz="1800"/>
            </a:lvl1pPr>
          </a:lstStyle>
          <a:p>
            <a:fld id="{AF842172-53AA-4D07-92EE-9D0CFC0BDDD9}" type="datetime1">
              <a:rPr lang="de-DE" smtClean="0"/>
              <a:pPr/>
              <a:t>13.08.2013</a:t>
            </a:fld>
            <a:endParaRPr lang="de-DE"/>
          </a:p>
        </p:txBody>
      </p:sp>
      <p:pic>
        <p:nvPicPr>
          <p:cNvPr id="7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4135890" cy="785818"/>
          </a:xfrm>
          <a:prstGeom prst="rect">
            <a:avLst/>
          </a:prstGeom>
          <a:noFill/>
        </p:spPr>
      </p:pic>
      <p:pic>
        <p:nvPicPr>
          <p:cNvPr id="8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3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012-8CDC-4FAF-8254-E9C82D33293B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5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6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D4A5-4619-4F46-93D9-79FF43080278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71B4-E576-4286-B01A-3E8CF6D25946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DBB9-98B5-473E-85DA-D78F009C11BB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EF1E-C6C2-4C1B-AEFD-445CCB39EF66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86016" y="4214842"/>
            <a:ext cx="5000628" cy="500042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3357554" y="4857760"/>
            <a:ext cx="2857488" cy="486811"/>
          </a:xfrm>
        </p:spPr>
        <p:txBody>
          <a:bodyPr/>
          <a:lstStyle>
            <a:lvl1pPr algn="ctr">
              <a:defRPr sz="1800"/>
            </a:lvl1pPr>
          </a:lstStyle>
          <a:p>
            <a:fld id="{AF842172-53AA-4D07-92EE-9D0CFC0BDDD9}" type="datetime1">
              <a:rPr lang="de-DE" smtClean="0"/>
              <a:pPr/>
              <a:t>13.08.2013</a:t>
            </a:fld>
            <a:endParaRPr lang="de-DE"/>
          </a:p>
        </p:txBody>
      </p:sp>
      <p:pic>
        <p:nvPicPr>
          <p:cNvPr id="8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14348" y="6357958"/>
            <a:ext cx="1785918" cy="500042"/>
          </a:xfrm>
        </p:spPr>
        <p:txBody>
          <a:bodyPr/>
          <a:lstStyle>
            <a:lvl1pPr algn="l">
              <a:defRPr/>
            </a:lvl1pPr>
          </a:lstStyle>
          <a:p>
            <a:fld id="{6171177D-DB4B-42D7-8C89-1068F199CC72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143644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ssdiagramm: Prozess 6"/>
          <p:cNvSpPr/>
          <p:nvPr userDrawn="1"/>
        </p:nvSpPr>
        <p:spPr>
          <a:xfrm>
            <a:off x="0" y="6357982"/>
            <a:ext cx="9144000" cy="500042"/>
          </a:xfrm>
          <a:prstGeom prst="flowChartProcess">
            <a:avLst/>
          </a:prstGeom>
          <a:solidFill>
            <a:srgbClr val="58585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sp>
        <p:nvSpPr>
          <p:cNvPr id="22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500166" y="1928802"/>
            <a:ext cx="6429375" cy="571504"/>
          </a:xfrm>
        </p:spPr>
        <p:txBody>
          <a:bodyPr>
            <a:normAutofit/>
          </a:bodyPr>
          <a:lstStyle>
            <a:lvl1pPr algn="ctr">
              <a:buNone/>
              <a:defRPr sz="3200"/>
            </a:lvl1pPr>
          </a:lstStyle>
          <a:p>
            <a:pPr lvl="0"/>
            <a:r>
              <a:rPr lang="de-DE" dirty="0" smtClean="0"/>
              <a:t>Autor/-in</a:t>
            </a:r>
            <a:endParaRPr lang="de-DE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1500166" y="2571744"/>
            <a:ext cx="6429375" cy="571504"/>
          </a:xfrm>
        </p:spPr>
        <p:txBody>
          <a:bodyPr>
            <a:normAutofit/>
          </a:bodyPr>
          <a:lstStyle>
            <a:lvl1pPr algn="ctr">
              <a:buNone/>
              <a:defRPr sz="3200"/>
            </a:lvl1pPr>
          </a:lstStyle>
          <a:p>
            <a:pPr lvl="0"/>
            <a:r>
              <a:rPr lang="de-DE" dirty="0" smtClean="0"/>
              <a:t>Erstellungsdatum</a:t>
            </a:r>
            <a:endParaRPr lang="de-DE" dirty="0"/>
          </a:p>
        </p:txBody>
      </p:sp>
      <p:sp>
        <p:nvSpPr>
          <p:cNvPr id="24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00166" y="3214686"/>
            <a:ext cx="6429375" cy="571504"/>
          </a:xfrm>
        </p:spPr>
        <p:txBody>
          <a:bodyPr>
            <a:normAutofit/>
          </a:bodyPr>
          <a:lstStyle>
            <a:lvl1pPr algn="ctr">
              <a:buNone/>
              <a:defRPr sz="3200"/>
            </a:lvl1pPr>
          </a:lstStyle>
          <a:p>
            <a:pPr lvl="0"/>
            <a:r>
              <a:rPr lang="de-DE" dirty="0" err="1" smtClean="0"/>
              <a:t>Learningbit</a:t>
            </a:r>
            <a:r>
              <a:rPr lang="de-DE" dirty="0" smtClean="0"/>
              <a:t> Version</a:t>
            </a:r>
            <a:endParaRPr lang="de-DE" dirty="0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3"/>
          </p:nvPr>
        </p:nvSpPr>
        <p:spPr>
          <a:xfrm>
            <a:off x="785786" y="7143799"/>
            <a:ext cx="1785918" cy="500042"/>
          </a:xfrm>
        </p:spPr>
        <p:txBody>
          <a:bodyPr/>
          <a:lstStyle/>
          <a:p>
            <a:fld id="{BEC3A94C-1712-437A-9FB3-A4E311206D8F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26" name="Foliennummernplatzhalter 25"/>
          <p:cNvSpPr>
            <a:spLocks noGrp="1"/>
          </p:cNvSpPr>
          <p:nvPr>
            <p:ph type="sldNum" sz="quarter" idx="14"/>
          </p:nvPr>
        </p:nvSpPr>
        <p:spPr>
          <a:xfrm>
            <a:off x="0" y="7143800"/>
            <a:ext cx="714348" cy="500042"/>
          </a:xfrm>
        </p:spPr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7" name="Fußzeilenplatzhalter 26"/>
          <p:cNvSpPr>
            <a:spLocks noGrp="1"/>
          </p:cNvSpPr>
          <p:nvPr>
            <p:ph type="ftr" sz="quarter" idx="15"/>
          </p:nvPr>
        </p:nvSpPr>
        <p:spPr>
          <a:xfrm>
            <a:off x="2928926" y="7143799"/>
            <a:ext cx="3071834" cy="500042"/>
          </a:xfrm>
        </p:spPr>
        <p:txBody>
          <a:bodyPr/>
          <a:lstStyle/>
          <a:p>
            <a:r>
              <a:rPr lang="de-DE" smtClean="0"/>
              <a:t>Max Mustermann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arningbit-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ssdiagramm: Prozess 6"/>
          <p:cNvSpPr/>
          <p:nvPr userDrawn="1"/>
        </p:nvSpPr>
        <p:spPr>
          <a:xfrm>
            <a:off x="0" y="6357982"/>
            <a:ext cx="9144000" cy="500042"/>
          </a:xfrm>
          <a:prstGeom prst="flowChartProcess">
            <a:avLst/>
          </a:prstGeom>
          <a:solidFill>
            <a:srgbClr val="58585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sp>
        <p:nvSpPr>
          <p:cNvPr id="22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500166" y="2928934"/>
            <a:ext cx="6429375" cy="428628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</a:lstStyle>
          <a:p>
            <a:pPr lvl="0"/>
            <a:r>
              <a:rPr lang="de-DE" dirty="0" smtClean="0"/>
              <a:t>Autor/-in</a:t>
            </a:r>
            <a:endParaRPr lang="de-DE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1500166" y="3429000"/>
            <a:ext cx="6429375" cy="428628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</a:lstStyle>
          <a:p>
            <a:pPr lvl="0"/>
            <a:r>
              <a:rPr lang="de-DE" dirty="0" smtClean="0"/>
              <a:t>Erstellungsdatum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85720" y="1643064"/>
            <a:ext cx="8572560" cy="1214432"/>
          </a:xfrm>
        </p:spPr>
        <p:txBody>
          <a:bodyPr anchor="ctr">
            <a:normAutofit/>
          </a:bodyPr>
          <a:lstStyle>
            <a:lvl1pPr algn="ctr">
              <a:buNone/>
              <a:defRPr sz="2800" baseline="0"/>
            </a:lvl1pPr>
          </a:lstStyle>
          <a:p>
            <a:pPr lvl="0"/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3"/>
          </p:nvPr>
        </p:nvSpPr>
        <p:spPr>
          <a:xfrm>
            <a:off x="785786" y="7072361"/>
            <a:ext cx="1785918" cy="500042"/>
          </a:xfrm>
        </p:spPr>
        <p:txBody>
          <a:bodyPr/>
          <a:lstStyle/>
          <a:p>
            <a:fld id="{77511238-B679-4BE3-959E-CE29B80962E0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4"/>
          </p:nvPr>
        </p:nvSpPr>
        <p:spPr>
          <a:xfrm>
            <a:off x="0" y="7072362"/>
            <a:ext cx="714348" cy="500042"/>
          </a:xfrm>
        </p:spPr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5"/>
          </p:nvPr>
        </p:nvSpPr>
        <p:spPr>
          <a:xfrm>
            <a:off x="2928926" y="7072361"/>
            <a:ext cx="3071834" cy="500042"/>
          </a:xfrm>
        </p:spPr>
        <p:txBody>
          <a:bodyPr/>
          <a:lstStyle/>
          <a:p>
            <a:r>
              <a:rPr lang="de-DE" smtClean="0"/>
              <a:t>Max Mustermann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5844-B068-4FB1-9B4F-C0FA1312C7C5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142875" y="1000125"/>
            <a:ext cx="8858250" cy="4929188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14348" y="6357958"/>
            <a:ext cx="1785918" cy="500042"/>
          </a:xfrm>
        </p:spPr>
        <p:txBody>
          <a:bodyPr/>
          <a:lstStyle>
            <a:lvl1pPr algn="l">
              <a:defRPr/>
            </a:lvl1pPr>
          </a:lstStyle>
          <a:p>
            <a:fld id="{6171177D-DB4B-42D7-8C89-1068F199CC72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8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214807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714620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9331-6FCD-4916-BDB4-4475B479A6BC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6049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6049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0B70-CED3-4617-A19A-8946202A350F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85418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85418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8618-E13C-4ED7-B4E6-1750EC614757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6C1A-6FAE-4EE2-820B-9AEC8376CF06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012-8CDC-4FAF-8254-E9C82D33293B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5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D4A5-4619-4F46-93D9-79FF43080278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71B4-E576-4286-B01A-3E8CF6D25946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DBB9-98B5-473E-85DA-D78F009C11BB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EF1E-C6C2-4C1B-AEFD-445CCB39EF66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ssdiagramm: Prozess 6"/>
          <p:cNvSpPr/>
          <p:nvPr userDrawn="1"/>
        </p:nvSpPr>
        <p:spPr>
          <a:xfrm>
            <a:off x="0" y="6357982"/>
            <a:ext cx="9144000" cy="500042"/>
          </a:xfrm>
          <a:prstGeom prst="flowChartProcess">
            <a:avLst/>
          </a:prstGeom>
          <a:solidFill>
            <a:srgbClr val="58585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5" name="Picture 7" descr="File:BMBF Logo.sv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143380"/>
            <a:ext cx="1928794" cy="995012"/>
          </a:xfrm>
          <a:prstGeom prst="rect">
            <a:avLst/>
          </a:prstGeom>
          <a:noFill/>
        </p:spPr>
      </p:pic>
      <p:pic>
        <p:nvPicPr>
          <p:cNvPr id="11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4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sp>
        <p:nvSpPr>
          <p:cNvPr id="22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500166" y="1928802"/>
            <a:ext cx="6429375" cy="571504"/>
          </a:xfrm>
        </p:spPr>
        <p:txBody>
          <a:bodyPr>
            <a:normAutofit/>
          </a:bodyPr>
          <a:lstStyle>
            <a:lvl1pPr algn="ctr">
              <a:buNone/>
              <a:defRPr sz="3200"/>
            </a:lvl1pPr>
          </a:lstStyle>
          <a:p>
            <a:pPr lvl="0"/>
            <a:r>
              <a:rPr lang="de-DE" dirty="0" smtClean="0"/>
              <a:t>Autor/-in</a:t>
            </a:r>
            <a:endParaRPr lang="de-DE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1500166" y="2571744"/>
            <a:ext cx="6429375" cy="571504"/>
          </a:xfrm>
        </p:spPr>
        <p:txBody>
          <a:bodyPr>
            <a:normAutofit/>
          </a:bodyPr>
          <a:lstStyle>
            <a:lvl1pPr algn="ctr">
              <a:buNone/>
              <a:defRPr sz="3200"/>
            </a:lvl1pPr>
          </a:lstStyle>
          <a:p>
            <a:pPr lvl="0"/>
            <a:r>
              <a:rPr lang="de-DE" dirty="0" smtClean="0"/>
              <a:t>Erstellungsdatum</a:t>
            </a:r>
            <a:endParaRPr lang="de-DE" dirty="0"/>
          </a:p>
        </p:txBody>
      </p:sp>
      <p:sp>
        <p:nvSpPr>
          <p:cNvPr id="24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00166" y="3214686"/>
            <a:ext cx="6429375" cy="571504"/>
          </a:xfrm>
        </p:spPr>
        <p:txBody>
          <a:bodyPr>
            <a:normAutofit/>
          </a:bodyPr>
          <a:lstStyle>
            <a:lvl1pPr algn="ctr">
              <a:buNone/>
              <a:defRPr sz="3200"/>
            </a:lvl1pPr>
          </a:lstStyle>
          <a:p>
            <a:pPr lvl="0"/>
            <a:r>
              <a:rPr lang="de-DE" dirty="0" err="1" smtClean="0"/>
              <a:t>Learningbit</a:t>
            </a:r>
            <a:r>
              <a:rPr lang="de-DE" dirty="0" smtClean="0"/>
              <a:t> Version</a:t>
            </a:r>
            <a:endParaRPr lang="de-DE" dirty="0"/>
          </a:p>
        </p:txBody>
      </p:sp>
      <p:pic>
        <p:nvPicPr>
          <p:cNvPr id="10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42852"/>
            <a:ext cx="4135890" cy="785818"/>
          </a:xfrm>
          <a:prstGeom prst="rect">
            <a:avLst/>
          </a:prstGeom>
          <a:noFill/>
        </p:spPr>
      </p:pic>
      <p:sp>
        <p:nvSpPr>
          <p:cNvPr id="25" name="Datumsplatzhalter 24"/>
          <p:cNvSpPr>
            <a:spLocks noGrp="1"/>
          </p:cNvSpPr>
          <p:nvPr>
            <p:ph type="dt" sz="half" idx="13"/>
          </p:nvPr>
        </p:nvSpPr>
        <p:spPr>
          <a:xfrm>
            <a:off x="785786" y="7143799"/>
            <a:ext cx="1785918" cy="500042"/>
          </a:xfrm>
        </p:spPr>
        <p:txBody>
          <a:bodyPr/>
          <a:lstStyle/>
          <a:p>
            <a:fld id="{BEC3A94C-1712-437A-9FB3-A4E311206D8F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26" name="Foliennummernplatzhalter 25"/>
          <p:cNvSpPr>
            <a:spLocks noGrp="1"/>
          </p:cNvSpPr>
          <p:nvPr>
            <p:ph type="sldNum" sz="quarter" idx="14"/>
          </p:nvPr>
        </p:nvSpPr>
        <p:spPr>
          <a:xfrm>
            <a:off x="0" y="7143800"/>
            <a:ext cx="714348" cy="500042"/>
          </a:xfrm>
        </p:spPr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7" name="Fußzeilenplatzhalter 26"/>
          <p:cNvSpPr>
            <a:spLocks noGrp="1"/>
          </p:cNvSpPr>
          <p:nvPr>
            <p:ph type="ftr" sz="quarter" idx="15"/>
          </p:nvPr>
        </p:nvSpPr>
        <p:spPr>
          <a:xfrm>
            <a:off x="2928926" y="7143799"/>
            <a:ext cx="3071834" cy="500042"/>
          </a:xfrm>
        </p:spPr>
        <p:txBody>
          <a:bodyPr/>
          <a:lstStyle/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28" name="Textfeld 27"/>
          <p:cNvSpPr txBox="1"/>
          <p:nvPr userDrawn="1"/>
        </p:nvSpPr>
        <p:spPr>
          <a:xfrm>
            <a:off x="500034" y="5181913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 smtClean="0"/>
              <a:t>eCULT</a:t>
            </a:r>
            <a:r>
              <a:rPr lang="de-DE" sz="1200" b="1" dirty="0" smtClean="0"/>
              <a:t> wird vom BMBF unter dem Förderkennzeichen 01PL11066E gefördert. Die Verantwortung für den Inhalt dieser Veröffentlichung liegt beim Autor.</a:t>
            </a:r>
            <a:endParaRPr lang="de-DE" sz="1200" b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arningbit-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ssdiagramm: Prozess 6"/>
          <p:cNvSpPr/>
          <p:nvPr userDrawn="1"/>
        </p:nvSpPr>
        <p:spPr>
          <a:xfrm>
            <a:off x="0" y="6357982"/>
            <a:ext cx="9144000" cy="500042"/>
          </a:xfrm>
          <a:prstGeom prst="flowChartProcess">
            <a:avLst/>
          </a:prstGeom>
          <a:solidFill>
            <a:srgbClr val="58585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5" name="Picture 7" descr="File:BMBF Logo.sv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214818"/>
            <a:ext cx="1785918" cy="921307"/>
          </a:xfrm>
          <a:prstGeom prst="rect">
            <a:avLst/>
          </a:prstGeom>
          <a:noFill/>
        </p:spPr>
      </p:pic>
      <p:pic>
        <p:nvPicPr>
          <p:cNvPr id="11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4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sp>
        <p:nvSpPr>
          <p:cNvPr id="22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500166" y="2928934"/>
            <a:ext cx="6429375" cy="428628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</a:lstStyle>
          <a:p>
            <a:pPr lvl="0"/>
            <a:r>
              <a:rPr lang="de-DE" dirty="0" smtClean="0"/>
              <a:t>Autor/-in</a:t>
            </a:r>
            <a:endParaRPr lang="de-DE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1500166" y="3429000"/>
            <a:ext cx="6429375" cy="428628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</a:lstStyle>
          <a:p>
            <a:pPr lvl="0"/>
            <a:r>
              <a:rPr lang="de-DE" dirty="0" smtClean="0"/>
              <a:t>Erstellungsdatum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85720" y="1643064"/>
            <a:ext cx="8572560" cy="1214432"/>
          </a:xfrm>
        </p:spPr>
        <p:txBody>
          <a:bodyPr anchor="ctr">
            <a:normAutofit/>
          </a:bodyPr>
          <a:lstStyle>
            <a:lvl1pPr algn="ctr">
              <a:buNone/>
              <a:defRPr sz="2800" baseline="0"/>
            </a:lvl1pPr>
          </a:lstStyle>
          <a:p>
            <a:pPr lvl="0"/>
            <a:r>
              <a:rPr lang="de-DE" dirty="0" smtClean="0"/>
              <a:t>Vielen Dank für Ihre Aufmerksamkeit!</a:t>
            </a:r>
            <a:endParaRPr lang="de-DE" dirty="0"/>
          </a:p>
        </p:txBody>
      </p:sp>
      <p:pic>
        <p:nvPicPr>
          <p:cNvPr id="10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42852"/>
            <a:ext cx="4135890" cy="785818"/>
          </a:xfrm>
          <a:prstGeom prst="rect">
            <a:avLst/>
          </a:prstGeom>
          <a:noFill/>
        </p:spPr>
      </p:pic>
      <p:sp>
        <p:nvSpPr>
          <p:cNvPr id="12" name="Datumsplatzhalter 11"/>
          <p:cNvSpPr>
            <a:spLocks noGrp="1"/>
          </p:cNvSpPr>
          <p:nvPr>
            <p:ph type="dt" sz="half" idx="13"/>
          </p:nvPr>
        </p:nvSpPr>
        <p:spPr>
          <a:xfrm>
            <a:off x="785786" y="7072361"/>
            <a:ext cx="1785918" cy="500042"/>
          </a:xfrm>
        </p:spPr>
        <p:txBody>
          <a:bodyPr/>
          <a:lstStyle/>
          <a:p>
            <a:fld id="{77511238-B679-4BE3-959E-CE29B80962E0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4"/>
          </p:nvPr>
        </p:nvSpPr>
        <p:spPr>
          <a:xfrm>
            <a:off x="0" y="7072362"/>
            <a:ext cx="714348" cy="500042"/>
          </a:xfrm>
        </p:spPr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5"/>
          </p:nvPr>
        </p:nvSpPr>
        <p:spPr>
          <a:xfrm>
            <a:off x="2928926" y="7072361"/>
            <a:ext cx="3071834" cy="500042"/>
          </a:xfrm>
        </p:spPr>
        <p:txBody>
          <a:bodyPr/>
          <a:lstStyle/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500034" y="5191796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eCULT</a:t>
            </a:r>
            <a:r>
              <a:rPr lang="de-DE" sz="1400" b="1" dirty="0" smtClean="0"/>
              <a:t> wird vom BMBF unter dem Förderkennzeichen 01PL11066E gefördert. Die Verantwortung für den Inhalt dieser Veröffentlichung liegt beim Autor.</a:t>
            </a:r>
            <a:endParaRPr lang="de-DE" sz="1400" b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5844-B068-4FB1-9B4F-C0FA1312C7C5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142875" y="1000125"/>
            <a:ext cx="8858250" cy="4929188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143644"/>
            <a:ext cx="1285852" cy="771511"/>
          </a:xfrm>
          <a:prstGeom prst="rect">
            <a:avLst/>
          </a:prstGeom>
          <a:noFill/>
        </p:spPr>
      </p:pic>
      <p:pic>
        <p:nvPicPr>
          <p:cNvPr id="8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214807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714620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9331-6FCD-4916-BDB4-4475B479A6BC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8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6049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6049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0B70-CED3-4617-A19A-8946202A350F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9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85418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85418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8618-E13C-4ED7-B4E6-1750EC614757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11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6C1A-6FAE-4EE2-820B-9AEC8376CF06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Max Mustermann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Picture 5" descr="G:\eCULT_CD\eCULT_Logo_Farben_Schriften\logo_weiss.png"/>
          <p:cNvPicPr>
            <a:picLocks noChangeAspect="1" noChangeArrowheads="1"/>
          </p:cNvPicPr>
          <p:nvPr userDrawn="1"/>
        </p:nvPicPr>
        <p:blipFill>
          <a:blip r:embed="rId2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7" name="Picture 3" descr="G:\Logos_eCULT\uni_goettingen_farb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78647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46177"/>
            <a:ext cx="8501122" cy="4811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85786" y="6357958"/>
            <a:ext cx="1785918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052E256-2AE3-4EA7-978B-5B043A6F8941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28926" y="6357958"/>
            <a:ext cx="3071834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6357959"/>
            <a:ext cx="714348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9" name="Picture 5" descr="G:\eCULT_CD\eCULT_Logo_Farben_Schriften\logo_weiss.png"/>
          <p:cNvPicPr>
            <a:picLocks noChangeAspect="1" noChangeArrowheads="1"/>
          </p:cNvPicPr>
          <p:nvPr/>
        </p:nvPicPr>
        <p:blipFill>
          <a:blip r:embed="rId17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  <p:pic>
        <p:nvPicPr>
          <p:cNvPr id="9" name="Picture 3" descr="G:\Logos_eCULT\uni_goettingen_farbe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85720" y="285728"/>
            <a:ext cx="2619393" cy="49768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4" r:id="rId4"/>
    <p:sldLayoutId id="214748367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78647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46177"/>
            <a:ext cx="8501122" cy="4811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85786" y="6357958"/>
            <a:ext cx="1785918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052E256-2AE3-4EA7-978B-5B043A6F8941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28926" y="6357958"/>
            <a:ext cx="3071834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de-DE" smtClean="0"/>
              <a:t>Max Mustermann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6357959"/>
            <a:ext cx="714348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EB1F753-7989-4A12-8C93-5C4B0B08B20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9" name="Picture 5" descr="G:\eCULT_CD\eCULT_Logo_Farben_Schriften\logo_weiss.png"/>
          <p:cNvPicPr>
            <a:picLocks noChangeAspect="1" noChangeArrowheads="1"/>
          </p:cNvPicPr>
          <p:nvPr/>
        </p:nvPicPr>
        <p:blipFill>
          <a:blip r:embed="rId17">
            <a:lum bright="6000" contrast="-85000"/>
          </a:blip>
          <a:srcRect/>
          <a:stretch>
            <a:fillRect/>
          </a:stretch>
        </p:blipFill>
        <p:spPr bwMode="auto">
          <a:xfrm>
            <a:off x="7786742" y="6086513"/>
            <a:ext cx="1285852" cy="77151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200" dirty="0" smtClean="0"/>
              <a:t>Die Erstellung einer</a:t>
            </a:r>
            <a:br>
              <a:rPr lang="de-DE" sz="3200" dirty="0" smtClean="0"/>
            </a:br>
            <a:r>
              <a:rPr lang="de-DE" sz="3200" dirty="0" smtClean="0"/>
              <a:t>Multiple Choice Frage in ILIAS</a:t>
            </a:r>
            <a:endParaRPr lang="de-DE" sz="32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ILIAS – Anleitung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06.08.2013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615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Auswahl der Aufgabenform</a:t>
            </a:r>
            <a:endParaRPr lang="de-DE" sz="2400" dirty="0"/>
          </a:p>
        </p:txBody>
      </p:sp>
      <p:sp>
        <p:nvSpPr>
          <p:cNvPr id="8" name="Inhaltsplatzhalter 7"/>
          <p:cNvSpPr>
            <a:spLocks noGrp="1"/>
          </p:cNvSpPr>
          <p:nvPr>
            <p:ph sz="half" idx="1"/>
          </p:nvPr>
        </p:nvSpPr>
        <p:spPr>
          <a:xfrm>
            <a:off x="457200" y="2052579"/>
            <a:ext cx="8003232" cy="584333"/>
          </a:xfrm>
        </p:spPr>
        <p:txBody>
          <a:bodyPr>
            <a:normAutofit fontScale="92500" lnSpcReduction="20000"/>
          </a:bodyPr>
          <a:lstStyle/>
          <a:p>
            <a:r>
              <a:rPr lang="de-DE" sz="2000" dirty="0" smtClean="0"/>
              <a:t>Wählen </a:t>
            </a:r>
            <a:r>
              <a:rPr lang="de-DE" sz="2000" dirty="0"/>
              <a:t>Sie aus dem Menü die Aufgabenform </a:t>
            </a:r>
            <a:r>
              <a:rPr lang="de-DE" sz="2000" dirty="0" smtClean="0"/>
              <a:t>Multiple Choice Frage aus</a:t>
            </a:r>
            <a:r>
              <a:rPr lang="de-DE" sz="2000" dirty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06.08.2013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ILIAS - Anleitung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996952"/>
            <a:ext cx="7566992" cy="2103324"/>
          </a:xfrm>
        </p:spPr>
      </p:pic>
    </p:spTree>
    <p:extLst>
      <p:ext uri="{BB962C8B-B14F-4D97-AF65-F5344CB8AC3E}">
        <p14:creationId xmlns:p14="http://schemas.microsoft.com/office/powerpoint/2010/main" val="13358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Vorbereitung der Aufgabe</a:t>
            </a:r>
            <a:endParaRPr lang="de-DE" sz="2400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36" y="2004023"/>
            <a:ext cx="6956040" cy="1929033"/>
          </a:xfrm>
        </p:spPr>
      </p:pic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06.08.2013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ILIAS - Anleitung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67544" y="1268760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Die mit einem roten Stern gekennzeichneten Felder müssen ausgefüllt werden</a:t>
            </a:r>
            <a:r>
              <a:rPr lang="de-DE" sz="2000" b="1" dirty="0" smtClean="0"/>
              <a:t>.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944996"/>
            <a:ext cx="6840760" cy="749983"/>
          </a:xfrm>
        </p:spPr>
      </p:pic>
      <p:sp>
        <p:nvSpPr>
          <p:cNvPr id="3" name="Rechteck 2"/>
          <p:cNvSpPr/>
          <p:nvPr/>
        </p:nvSpPr>
        <p:spPr>
          <a:xfrm>
            <a:off x="467544" y="4149080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Geben Sie an, ob die vordefinierte Antwort ein- oder mehrzeilig sein wird.</a:t>
            </a:r>
          </a:p>
        </p:txBody>
      </p:sp>
    </p:spTree>
    <p:extLst>
      <p:ext uri="{BB962C8B-B14F-4D97-AF65-F5344CB8AC3E}">
        <p14:creationId xmlns:p14="http://schemas.microsoft.com/office/powerpoint/2010/main" val="16896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Angeben der Antworten und Punkte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536" y="1988840"/>
            <a:ext cx="7992888" cy="122413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de-DE" sz="2000" dirty="0"/>
              <a:t>Geben Sie die Antworten und die entsprechenden Punkte an und speichern Sie die Aufgabe. Als Antworten können Sie auch Bilder und Grafiken verwenden.</a:t>
            </a:r>
          </a:p>
          <a:p>
            <a:endParaRPr lang="de-DE" sz="12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06.08.2013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ILIAS - Anleitung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95536" y="1268760"/>
            <a:ext cx="3672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de-DE" sz="2000" b="1" dirty="0"/>
          </a:p>
        </p:txBody>
      </p:sp>
      <p:pic>
        <p:nvPicPr>
          <p:cNvPr id="10" name="Inhaltsplatzhalt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89040"/>
            <a:ext cx="7711008" cy="1252160"/>
          </a:xfrm>
        </p:spPr>
      </p:pic>
    </p:spTree>
    <p:extLst>
      <p:ext uri="{BB962C8B-B14F-4D97-AF65-F5344CB8AC3E}">
        <p14:creationId xmlns:p14="http://schemas.microsoft.com/office/powerpoint/2010/main" val="225746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Vorschau</a:t>
            </a:r>
            <a:endParaRPr lang="de-DE" sz="24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06.08.2013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ILIAS - Anleitung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429000"/>
            <a:ext cx="7850677" cy="1452354"/>
          </a:xfrm>
        </p:spPr>
      </p:pic>
      <p:sp>
        <p:nvSpPr>
          <p:cNvPr id="11" name="Inhaltsplatzhalter 10"/>
          <p:cNvSpPr>
            <a:spLocks noGrp="1"/>
          </p:cNvSpPr>
          <p:nvPr>
            <p:ph sz="half" idx="1"/>
          </p:nvPr>
        </p:nvSpPr>
        <p:spPr>
          <a:xfrm>
            <a:off x="395536" y="1988840"/>
            <a:ext cx="7787208" cy="944373"/>
          </a:xfrm>
        </p:spPr>
        <p:txBody>
          <a:bodyPr>
            <a:normAutofit/>
          </a:bodyPr>
          <a:lstStyle/>
          <a:p>
            <a:r>
              <a:rPr lang="de-DE" sz="2000" dirty="0"/>
              <a:t>Im Vorschau-Modus können Sie sich die fertige Aufgabe ansehen.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068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Feedback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8219256" cy="800357"/>
          </a:xfrm>
        </p:spPr>
        <p:txBody>
          <a:bodyPr>
            <a:normAutofit/>
          </a:bodyPr>
          <a:lstStyle/>
          <a:p>
            <a:r>
              <a:rPr lang="de-DE" sz="2000" dirty="0"/>
              <a:t>Unter dem Reiter Feedback können Sie den Antworten einen Kommentar hinzufügen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0B70-CED3-4617-A19A-8946202A350F}" type="datetime1">
              <a:rPr lang="de-DE" smtClean="0"/>
              <a:pPr/>
              <a:t>13.08.2013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ILIAS - Anleitung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7715200" cy="3011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7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Hajnalka </a:t>
            </a:r>
            <a:r>
              <a:rPr lang="de-DE" dirty="0" smtClean="0"/>
              <a:t>Beck, Julia Rubin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06.08.2013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Version 1.0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AC86150-6469-43BC-A759-B5B89EF6D31F}" type="datetime1">
              <a:rPr lang="de-DE" smtClean="0"/>
              <a:t>13.08.2013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EB1F753-7989-4A12-8C93-5C4B0B08B20C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ILIAS - Anleitung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6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ULT-CD-Weiss">
  <a:themeElements>
    <a:clrScheme name="Benutzerdefiniert 3">
      <a:dk1>
        <a:srgbClr val="3F3F3F"/>
      </a:dk1>
      <a:lt1>
        <a:srgbClr val="EAF5F5"/>
      </a:lt1>
      <a:dk2>
        <a:srgbClr val="D4E3E6"/>
      </a:dk2>
      <a:lt2>
        <a:srgbClr val="26515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Sansumi-DemiBold"/>
        <a:ea typeface=""/>
        <a:cs typeface=""/>
      </a:majorFont>
      <a:minorFont>
        <a:latin typeface="Sansum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ULT-CD-Weiss-ohne-Branding">
  <a:themeElements>
    <a:clrScheme name="Benutzerdefiniert 3">
      <a:dk1>
        <a:srgbClr val="3F3F3F"/>
      </a:dk1>
      <a:lt1>
        <a:srgbClr val="EAF5F5"/>
      </a:lt1>
      <a:dk2>
        <a:srgbClr val="D4E3E6"/>
      </a:dk2>
      <a:lt2>
        <a:srgbClr val="26515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Sansumi-DemiBold"/>
        <a:ea typeface=""/>
        <a:cs typeface=""/>
      </a:majorFont>
      <a:minorFont>
        <a:latin typeface="Sansum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eCULT-CD-Weiss</Template>
  <TotalTime>0</TotalTime>
  <Words>142</Words>
  <Application>Microsoft Office PowerPoint</Application>
  <PresentationFormat>Bildschirmpräsentation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eCULT-CD-Weiss</vt:lpstr>
      <vt:lpstr>eCULT-CD-Weiss-ohne-Branding</vt:lpstr>
      <vt:lpstr>Die Erstellung einer Multiple Choice Frage in ILIAS</vt:lpstr>
      <vt:lpstr>Auswahl der Aufgabenform</vt:lpstr>
      <vt:lpstr>Vorbereitung der Aufgabe</vt:lpstr>
      <vt:lpstr>Angeben der Antworten und Punkte</vt:lpstr>
      <vt:lpstr>Vorschau</vt:lpstr>
      <vt:lpstr>Feedback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Beck, Hajnalka</dc:creator>
  <cp:lastModifiedBy>Beck, Hajnalka</cp:lastModifiedBy>
  <cp:revision>14</cp:revision>
  <dcterms:created xsi:type="dcterms:W3CDTF">2013-08-01T09:29:03Z</dcterms:created>
  <dcterms:modified xsi:type="dcterms:W3CDTF">2013-08-13T08:29:54Z</dcterms:modified>
</cp:coreProperties>
</file>