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5/5c/BMBF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5/5c/BMBF_Logo.sv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16" y="4214842"/>
            <a:ext cx="5000628" cy="50004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7554" y="4857760"/>
            <a:ext cx="2857488" cy="486811"/>
          </a:xfrm>
        </p:spPr>
        <p:txBody>
          <a:bodyPr/>
          <a:lstStyle>
            <a:lvl1pPr algn="ctr">
              <a:defRPr sz="1800"/>
            </a:lvl1pPr>
          </a:lstStyle>
          <a:p>
            <a:fld id="{AF842172-53AA-4D07-92EE-9D0CFC0BDDD9}" type="datetime1">
              <a:rPr lang="de-DE" smtClean="0"/>
              <a:pPr/>
              <a:t>07.08.2013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3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012-8CDC-4FAF-8254-E9C82D33293B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6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D4A5-4619-4F46-93D9-79FF43080278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71B4-E576-4286-B01A-3E8CF6D2594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BB9-98B5-473E-85DA-D78F009C11BB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F1E-C6C2-4C1B-AEFD-445CCB39EF6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86016" y="4214842"/>
            <a:ext cx="5000628" cy="50004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3357554" y="4857760"/>
            <a:ext cx="2857488" cy="486811"/>
          </a:xfrm>
        </p:spPr>
        <p:txBody>
          <a:bodyPr/>
          <a:lstStyle>
            <a:lvl1pPr algn="ctr">
              <a:defRPr sz="1800"/>
            </a:lvl1pPr>
          </a:lstStyle>
          <a:p>
            <a:fld id="{AF842172-53AA-4D07-92EE-9D0CFC0BDDD9}" type="datetime1">
              <a:rPr lang="de-DE" smtClean="0"/>
              <a:pPr/>
              <a:t>07.08.2013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4348" y="6357958"/>
            <a:ext cx="1785918" cy="500042"/>
          </a:xfrm>
        </p:spPr>
        <p:txBody>
          <a:bodyPr/>
          <a:lstStyle>
            <a:lvl1pPr algn="l">
              <a:defRPr/>
            </a:lvl1pPr>
          </a:lstStyle>
          <a:p>
            <a:fld id="{6171177D-DB4B-42D7-8C89-1068F199CC72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143644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1928802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2571744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00166" y="3214686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err="1" smtClean="0"/>
              <a:t>Learningbit</a:t>
            </a:r>
            <a:r>
              <a:rPr lang="de-DE" dirty="0" smtClean="0"/>
              <a:t> Version</a:t>
            </a:r>
            <a:endParaRPr lang="de-DE" dirty="0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3"/>
          </p:nvPr>
        </p:nvSpPr>
        <p:spPr>
          <a:xfrm>
            <a:off x="785786" y="7143799"/>
            <a:ext cx="1785918" cy="500042"/>
          </a:xfrm>
        </p:spPr>
        <p:txBody>
          <a:bodyPr/>
          <a:lstStyle/>
          <a:p>
            <a:fld id="{BEC3A94C-1712-437A-9FB3-A4E311206D8F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4"/>
          </p:nvPr>
        </p:nvSpPr>
        <p:spPr>
          <a:xfrm>
            <a:off x="0" y="7143800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>
          <a:xfrm>
            <a:off x="2928926" y="7143799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bit-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2928934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3429000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643064"/>
            <a:ext cx="8572560" cy="1214432"/>
          </a:xfrm>
        </p:spPr>
        <p:txBody>
          <a:bodyPr anchor="ctr">
            <a:normAutofit/>
          </a:bodyPr>
          <a:lstStyle>
            <a:lvl1pPr algn="ctr">
              <a:buNone/>
              <a:defRPr sz="2800" baseline="0"/>
            </a:lvl1pPr>
          </a:lstStyle>
          <a:p>
            <a:pPr lvl="0"/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3"/>
          </p:nvPr>
        </p:nvSpPr>
        <p:spPr>
          <a:xfrm>
            <a:off x="785786" y="7072361"/>
            <a:ext cx="1785918" cy="500042"/>
          </a:xfrm>
        </p:spPr>
        <p:txBody>
          <a:bodyPr/>
          <a:lstStyle/>
          <a:p>
            <a:fld id="{77511238-B679-4BE3-959E-CE29B80962E0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>
          <a:xfrm>
            <a:off x="0" y="7072362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>
          <a:xfrm>
            <a:off x="2928926" y="7072361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844-B068-4FB1-9B4F-C0FA1312C7C5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42875" y="1000125"/>
            <a:ext cx="8858250" cy="49291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4348" y="6357958"/>
            <a:ext cx="1785918" cy="500042"/>
          </a:xfrm>
        </p:spPr>
        <p:txBody>
          <a:bodyPr/>
          <a:lstStyle>
            <a:lvl1pPr algn="l">
              <a:defRPr/>
            </a:lvl1pPr>
          </a:lstStyle>
          <a:p>
            <a:fld id="{6171177D-DB4B-42D7-8C89-1068F199CC72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9331-6FCD-4916-BDB4-4475B479A6BC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B70-CED3-4617-A19A-8946202A350F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41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541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618-E13C-4ED7-B4E6-1750EC614757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C1A-6FAE-4EE2-820B-9AEC8376CF0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012-8CDC-4FAF-8254-E9C82D33293B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D4A5-4619-4F46-93D9-79FF43080278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71B4-E576-4286-B01A-3E8CF6D2594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BB9-98B5-473E-85DA-D78F009C11BB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F1E-C6C2-4C1B-AEFD-445CCB39EF6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5" name="Picture 7" descr="File:BMBF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143380"/>
            <a:ext cx="1928794" cy="995012"/>
          </a:xfrm>
          <a:prstGeom prst="rect">
            <a:avLst/>
          </a:prstGeom>
          <a:noFill/>
        </p:spPr>
      </p:pic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4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1928802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2571744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24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00166" y="3214686"/>
            <a:ext cx="6429375" cy="571504"/>
          </a:xfrm>
        </p:spPr>
        <p:txBody>
          <a:bodyPr>
            <a:normAutofit/>
          </a:bodyPr>
          <a:lstStyle>
            <a:lvl1pPr algn="ctr">
              <a:buNone/>
              <a:defRPr sz="3200"/>
            </a:lvl1pPr>
          </a:lstStyle>
          <a:p>
            <a:pPr lvl="0"/>
            <a:r>
              <a:rPr lang="de-DE" dirty="0" err="1" smtClean="0"/>
              <a:t>Learningbit</a:t>
            </a:r>
            <a:r>
              <a:rPr lang="de-DE" dirty="0" smtClean="0"/>
              <a:t> Version</a:t>
            </a:r>
            <a:endParaRPr lang="de-DE" dirty="0"/>
          </a:p>
        </p:txBody>
      </p:sp>
      <p:pic>
        <p:nvPicPr>
          <p:cNvPr id="10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sp>
        <p:nvSpPr>
          <p:cNvPr id="25" name="Datumsplatzhalter 24"/>
          <p:cNvSpPr>
            <a:spLocks noGrp="1"/>
          </p:cNvSpPr>
          <p:nvPr>
            <p:ph type="dt" sz="half" idx="13"/>
          </p:nvPr>
        </p:nvSpPr>
        <p:spPr>
          <a:xfrm>
            <a:off x="785786" y="7143799"/>
            <a:ext cx="1785918" cy="500042"/>
          </a:xfrm>
        </p:spPr>
        <p:txBody>
          <a:bodyPr/>
          <a:lstStyle/>
          <a:p>
            <a:fld id="{BEC3A94C-1712-437A-9FB3-A4E311206D8F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4"/>
          </p:nvPr>
        </p:nvSpPr>
        <p:spPr>
          <a:xfrm>
            <a:off x="0" y="7143800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5"/>
          </p:nvPr>
        </p:nvSpPr>
        <p:spPr>
          <a:xfrm>
            <a:off x="2928926" y="7143799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28" name="Textfeld 27"/>
          <p:cNvSpPr txBox="1"/>
          <p:nvPr userDrawn="1"/>
        </p:nvSpPr>
        <p:spPr>
          <a:xfrm>
            <a:off x="500034" y="5181913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 smtClean="0"/>
              <a:t>eCULT</a:t>
            </a:r>
            <a:r>
              <a:rPr lang="de-DE" sz="1200" b="1" dirty="0" smtClean="0"/>
              <a:t> wird vom BMBF unter dem Förderkennzeichen 01PL11066E gefördert. Die Verantwortung für den Inhalt dieser Veröffentlichung liegt beim Autor.</a:t>
            </a:r>
            <a:endParaRPr lang="de-DE" sz="1200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bit-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/>
          <p:cNvSpPr/>
          <p:nvPr userDrawn="1"/>
        </p:nvSpPr>
        <p:spPr>
          <a:xfrm>
            <a:off x="0" y="6357982"/>
            <a:ext cx="9144000" cy="500042"/>
          </a:xfrm>
          <a:prstGeom prst="flowChartProcess">
            <a:avLst/>
          </a:prstGeom>
          <a:solidFill>
            <a:srgbClr val="58585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5" name="Picture 7" descr="File:BMBF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14818"/>
            <a:ext cx="1785918" cy="921307"/>
          </a:xfrm>
          <a:prstGeom prst="rect">
            <a:avLst/>
          </a:prstGeom>
          <a:noFill/>
        </p:spPr>
      </p:pic>
      <p:pic>
        <p:nvPicPr>
          <p:cNvPr id="11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4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sp>
        <p:nvSpPr>
          <p:cNvPr id="22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66" y="2928934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Autor/-in</a:t>
            </a:r>
            <a:endParaRPr lang="de-DE" dirty="0"/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500166" y="3429000"/>
            <a:ext cx="6429375" cy="428628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de-DE" dirty="0" smtClean="0"/>
              <a:t>Erstellungsdatum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720" y="1643064"/>
            <a:ext cx="8572560" cy="1214432"/>
          </a:xfrm>
        </p:spPr>
        <p:txBody>
          <a:bodyPr anchor="ctr">
            <a:normAutofit/>
          </a:bodyPr>
          <a:lstStyle>
            <a:lvl1pPr algn="ctr">
              <a:buNone/>
              <a:defRPr sz="2800" baseline="0"/>
            </a:lvl1pPr>
          </a:lstStyle>
          <a:p>
            <a:pPr lvl="0"/>
            <a:r>
              <a:rPr lang="de-DE" dirty="0" smtClean="0"/>
              <a:t>Vielen Dank für Ihre Aufmerksamkeit!</a:t>
            </a:r>
            <a:endParaRPr lang="de-DE" dirty="0"/>
          </a:p>
        </p:txBody>
      </p:sp>
      <p:pic>
        <p:nvPicPr>
          <p:cNvPr id="10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135890" cy="785818"/>
          </a:xfrm>
          <a:prstGeom prst="rect">
            <a:avLst/>
          </a:prstGeom>
          <a:noFill/>
        </p:spPr>
      </p:pic>
      <p:sp>
        <p:nvSpPr>
          <p:cNvPr id="12" name="Datumsplatzhalter 11"/>
          <p:cNvSpPr>
            <a:spLocks noGrp="1"/>
          </p:cNvSpPr>
          <p:nvPr>
            <p:ph type="dt" sz="half" idx="13"/>
          </p:nvPr>
        </p:nvSpPr>
        <p:spPr>
          <a:xfrm>
            <a:off x="785786" y="7072361"/>
            <a:ext cx="1785918" cy="500042"/>
          </a:xfrm>
        </p:spPr>
        <p:txBody>
          <a:bodyPr/>
          <a:lstStyle/>
          <a:p>
            <a:fld id="{77511238-B679-4BE3-959E-CE29B80962E0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>
          <a:xfrm>
            <a:off x="0" y="7072362"/>
            <a:ext cx="714348" cy="500042"/>
          </a:xfrm>
        </p:spPr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5"/>
          </p:nvPr>
        </p:nvSpPr>
        <p:spPr>
          <a:xfrm>
            <a:off x="2928926" y="7072361"/>
            <a:ext cx="3071834" cy="500042"/>
          </a:xfrm>
        </p:spPr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00034" y="519179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eCULT</a:t>
            </a:r>
            <a:r>
              <a:rPr lang="de-DE" sz="1400" b="1" dirty="0" smtClean="0"/>
              <a:t> wird vom BMBF unter dem Förderkennzeichen 01PL11066E gefördert. Die Verantwortung für den Inhalt dieser Veröffentlichung liegt beim Autor.</a:t>
            </a:r>
            <a:endParaRPr lang="de-DE" sz="1400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5844-B068-4FB1-9B4F-C0FA1312C7C5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42875" y="1000125"/>
            <a:ext cx="8858250" cy="49291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143644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14807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9331-6FCD-4916-BDB4-4475B479A6BC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8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04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B70-CED3-4617-A19A-8946202A350F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9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418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5418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618-E13C-4ED7-B4E6-1750EC614757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11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C1A-6FAE-4EE2-820B-9AEC8376CF06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Max Mustermann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5" descr="G:\eCULT_CD\eCULT_Logo_Farben_Schriften\logo_weiss.png"/>
          <p:cNvPicPr>
            <a:picLocks noChangeAspect="1" noChangeArrowheads="1"/>
          </p:cNvPicPr>
          <p:nvPr userDrawn="1"/>
        </p:nvPicPr>
        <p:blipFill>
          <a:blip r:embed="rId2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7" name="Picture 3" descr="G:\Logos_eCULT\uni_goettingen_farb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46177"/>
            <a:ext cx="8501122" cy="481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5786" y="6357958"/>
            <a:ext cx="178591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52E256-2AE3-4EA7-978B-5B043A6F8941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3071834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57959"/>
            <a:ext cx="71434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9" name="Picture 5" descr="G:\eCULT_CD\eCULT_Logo_Farben_Schriften\logo_weiss.png"/>
          <p:cNvPicPr>
            <a:picLocks noChangeAspect="1" noChangeArrowheads="1"/>
          </p:cNvPicPr>
          <p:nvPr/>
        </p:nvPicPr>
        <p:blipFill>
          <a:blip r:embed="rId17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  <p:pic>
        <p:nvPicPr>
          <p:cNvPr id="9" name="Picture 3" descr="G:\Logos_eCULT\uni_goettingen_farbe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85728"/>
            <a:ext cx="2619393" cy="4976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78647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46177"/>
            <a:ext cx="8501122" cy="481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5786" y="6357958"/>
            <a:ext cx="178591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52E256-2AE3-4EA7-978B-5B043A6F8941}" type="datetime1">
              <a:rPr lang="de-DE" smtClean="0"/>
              <a:pPr/>
              <a:t>07.08.2013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3071834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Max Mustermann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357959"/>
            <a:ext cx="714348" cy="50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EB1F753-7989-4A12-8C93-5C4B0B08B20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9" name="Picture 5" descr="G:\eCULT_CD\eCULT_Logo_Farben_Schriften\logo_weiss.png"/>
          <p:cNvPicPr>
            <a:picLocks noChangeAspect="1" noChangeArrowheads="1"/>
          </p:cNvPicPr>
          <p:nvPr/>
        </p:nvPicPr>
        <p:blipFill>
          <a:blip r:embed="rId17">
            <a:lum bright="6000" contrast="-85000"/>
          </a:blip>
          <a:srcRect/>
          <a:stretch>
            <a:fillRect/>
          </a:stretch>
        </p:blipFill>
        <p:spPr bwMode="auto">
          <a:xfrm>
            <a:off x="7786742" y="6086513"/>
            <a:ext cx="1285852" cy="7715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smtClean="0"/>
              <a:t>Die Erstellung einer </a:t>
            </a:r>
            <a:r>
              <a:rPr lang="de-DE" sz="3200" dirty="0" err="1" smtClean="0"/>
              <a:t>ImageMap</a:t>
            </a:r>
            <a:r>
              <a:rPr lang="de-DE" sz="3200" dirty="0" smtClean="0"/>
              <a:t>-Frage in ILIAS</a:t>
            </a:r>
            <a:endParaRPr lang="de-DE" sz="32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Auswahl der Aufgabenform</a:t>
            </a:r>
            <a:endParaRPr lang="de-DE" sz="24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7848872" cy="864096"/>
          </a:xfrm>
        </p:spPr>
        <p:txBody>
          <a:bodyPr>
            <a:normAutofit/>
          </a:bodyPr>
          <a:lstStyle/>
          <a:p>
            <a:r>
              <a:rPr lang="de-DE" sz="2000" dirty="0"/>
              <a:t>Wählen Sie aus dem Menü die Aufgabenform </a:t>
            </a:r>
            <a:r>
              <a:rPr lang="de-DE" sz="2000" dirty="0" err="1" smtClean="0"/>
              <a:t>ImageMap</a:t>
            </a:r>
            <a:r>
              <a:rPr lang="de-DE" sz="2000" dirty="0" smtClean="0"/>
              <a:t>-Frage </a:t>
            </a:r>
            <a:r>
              <a:rPr lang="de-DE" sz="2000" dirty="0"/>
              <a:t>aus.</a:t>
            </a:r>
          </a:p>
          <a:p>
            <a:endParaRPr lang="de-DE" sz="20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7848028" cy="16007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Vorbereitung der Aufgabe</a:t>
            </a:r>
            <a:endParaRPr lang="de-DE" sz="2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90757"/>
            <a:ext cx="6990928" cy="1100477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054751"/>
            <a:ext cx="7056783" cy="1874365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1346865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b="1" dirty="0"/>
              <a:t>Die mit einem roten Stern gekennzeichneten Felder müssen ausgefüllt werden</a:t>
            </a:r>
            <a:r>
              <a:rPr lang="de-DE" sz="2000" b="1" dirty="0" smtClean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40770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b="1" dirty="0"/>
              <a:t>Laden Sie das Bild hoch, auf dem die Studierenden etwas markieren </a:t>
            </a:r>
            <a:r>
              <a:rPr lang="de-DE" b="1" dirty="0" smtClean="0"/>
              <a:t>müssen.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32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Bildbereich auswählen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960"/>
            <a:ext cx="1814956" cy="2282729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0388" y="1700808"/>
            <a:ext cx="8072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b="1" dirty="0"/>
              <a:t>Mit der Funktion Polygon hinzufügen können Sie einen Bildbereich markieren. Die Studierenden müssen diesen auswählen, um die Aufgabe richtig zu beantworten.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3" y="3068960"/>
            <a:ext cx="5375177" cy="2316700"/>
          </a:xfrm>
        </p:spPr>
      </p:pic>
    </p:spTree>
    <p:extLst>
      <p:ext uri="{BB962C8B-B14F-4D97-AF65-F5344CB8AC3E}">
        <p14:creationId xmlns:p14="http://schemas.microsoft.com/office/powerpoint/2010/main" val="41195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Punkte, Hinweise und Vorschau</a:t>
            </a:r>
            <a:endParaRPr lang="de-DE" sz="24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8772"/>
            <a:ext cx="6840760" cy="1062476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564904"/>
            <a:ext cx="6840761" cy="1123838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ILIAS - Anleitung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3570" y="1700808"/>
            <a:ext cx="8212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Geben Sie die Punkte an und fügen Sie bei Bedarf einen Hinweis hinzu</a:t>
            </a:r>
            <a:r>
              <a:rPr lang="de-DE" sz="2000" b="1" dirty="0" smtClean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463569" y="4077072"/>
            <a:ext cx="8212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b="1" dirty="0"/>
              <a:t>Im Vorschau-Modus können Sie sich die fertige Aufgabe ansehen.</a:t>
            </a:r>
          </a:p>
        </p:txBody>
      </p:sp>
    </p:spTree>
    <p:extLst>
      <p:ext uri="{BB962C8B-B14F-4D97-AF65-F5344CB8AC3E}">
        <p14:creationId xmlns:p14="http://schemas.microsoft.com/office/powerpoint/2010/main" val="4207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Hajnalka </a:t>
            </a:r>
            <a:r>
              <a:rPr lang="de-DE" dirty="0" smtClean="0"/>
              <a:t>Beck, Julia Rubin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06.08.2013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Version 1.0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AC86150-6469-43BC-A759-B5B89EF6D31F}" type="datetime1">
              <a:rPr lang="de-DE" smtClean="0"/>
              <a:t>07.08.2013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B1F753-7989-4A12-8C93-5C4B0B08B20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ILIAS - Anleitung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7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ULT-CD-Weiss">
  <a:themeElements>
    <a:clrScheme name="Benutzerdefiniert 3">
      <a:dk1>
        <a:srgbClr val="3F3F3F"/>
      </a:dk1>
      <a:lt1>
        <a:srgbClr val="EAF5F5"/>
      </a:lt1>
      <a:dk2>
        <a:srgbClr val="D4E3E6"/>
      </a:dk2>
      <a:lt2>
        <a:srgbClr val="26515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Sansumi-DemiBold"/>
        <a:ea typeface=""/>
        <a:cs typeface=""/>
      </a:majorFont>
      <a:minorFont>
        <a:latin typeface="Sansum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ULT-CD-Weiss-ohne-Branding">
  <a:themeElements>
    <a:clrScheme name="Benutzerdefiniert 3">
      <a:dk1>
        <a:srgbClr val="3F3F3F"/>
      </a:dk1>
      <a:lt1>
        <a:srgbClr val="EAF5F5"/>
      </a:lt1>
      <a:dk2>
        <a:srgbClr val="D4E3E6"/>
      </a:dk2>
      <a:lt2>
        <a:srgbClr val="26515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Sansumi-DemiBold"/>
        <a:ea typeface=""/>
        <a:cs typeface=""/>
      </a:majorFont>
      <a:minorFont>
        <a:latin typeface="Sansum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eCULT-CD-Weiss</Template>
  <TotalTime>0</TotalTime>
  <Words>139</Words>
  <Application>Microsoft Office PowerPoint</Application>
  <PresentationFormat>Bildschirmpräsentation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eCULT-CD-Weiss</vt:lpstr>
      <vt:lpstr>eCULT-CD-Weiss-ohne-Branding</vt:lpstr>
      <vt:lpstr>Die Erstellung einer ImageMap-Frage in ILIAS</vt:lpstr>
      <vt:lpstr>Auswahl der Aufgabenform</vt:lpstr>
      <vt:lpstr>Vorbereitung der Aufgabe</vt:lpstr>
      <vt:lpstr>Bildbereich auswählen</vt:lpstr>
      <vt:lpstr>Punkte, Hinweise und Vorschau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Beck, Hajnalka</dc:creator>
  <cp:lastModifiedBy>Beck, Hajnalka</cp:lastModifiedBy>
  <cp:revision>8</cp:revision>
  <dcterms:created xsi:type="dcterms:W3CDTF">2013-08-01T09:29:03Z</dcterms:created>
  <dcterms:modified xsi:type="dcterms:W3CDTF">2013-08-07T14:28:35Z</dcterms:modified>
</cp:coreProperties>
</file>