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5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5D159-F19D-4095-9DB5-E49209220642}" type="datetimeFigureOut">
              <a:rPr lang="de-DE" smtClean="0"/>
              <a:t>05.08.2013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40654-BD47-4C48-9CCF-533E761D7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6495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//upload.wikimedia.org/wikipedia/commons/5/5c/BMBF_Logo.svg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//upload.wikimedia.org/wikipedia/commons/5/5c/BMBF_Logo.svg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459041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86016" y="4214842"/>
            <a:ext cx="5000628" cy="500042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de-DE" smtClean="0"/>
              <a:t>ILIAS - Anleitung</a:t>
            </a:r>
            <a:endParaRPr lang="de-DE" dirty="0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>
          <a:xfrm>
            <a:off x="3357554" y="4857760"/>
            <a:ext cx="2857488" cy="486811"/>
          </a:xfrm>
        </p:spPr>
        <p:txBody>
          <a:bodyPr/>
          <a:lstStyle>
            <a:lvl1pPr algn="ctr">
              <a:defRPr sz="1800"/>
            </a:lvl1pPr>
          </a:lstStyle>
          <a:p>
            <a:fld id="{D9EB3DB2-B4C8-4C6A-BF4F-A6AC3244A4C5}" type="datetime1">
              <a:rPr lang="de-DE" smtClean="0"/>
              <a:t>05.08.2013</a:t>
            </a:fld>
            <a:endParaRPr lang="de-DE"/>
          </a:p>
        </p:txBody>
      </p:sp>
      <p:pic>
        <p:nvPicPr>
          <p:cNvPr id="7" name="Picture 3" descr="G:\Logos_eCULT\uni_goettingen_farbe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4135890" cy="785818"/>
          </a:xfrm>
          <a:prstGeom prst="rect">
            <a:avLst/>
          </a:prstGeom>
          <a:noFill/>
        </p:spPr>
      </p:pic>
      <p:pic>
        <p:nvPicPr>
          <p:cNvPr id="8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3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E0EE-54FD-4CFC-B7C8-6EE8611A1068}" type="datetime1">
              <a:rPr lang="de-DE" smtClean="0"/>
              <a:t>05.08.2013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ILIAS - Anleitung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5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  <p:pic>
        <p:nvPicPr>
          <p:cNvPr id="6" name="Picture 3" descr="G:\Logos_eCULT\uni_goettingen_farbe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2619393" cy="4976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FD87-12F3-4345-A906-6E1FD3816EE5}" type="datetime1">
              <a:rPr lang="de-DE" smtClean="0"/>
              <a:t>05.08.2013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ILIAS - Anleitung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7FC3-CA49-429B-BCE9-866DC40B2C7F}" type="datetime1">
              <a:rPr lang="de-DE" smtClean="0"/>
              <a:t>05.08.2013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ILIAS - Anleitung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Picture 3" descr="G:\Logos_eCULT\uni_goettingen_farbe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2619393" cy="4976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A107-925D-46A1-9958-FC14020164FC}" type="datetime1">
              <a:rPr lang="de-DE" smtClean="0"/>
              <a:t>05.08.2013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ILIAS - Anleitung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Picture 3" descr="G:\Logos_eCULT\uni_goettingen_farbe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2619393" cy="4976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13A7A-1C70-4A1A-A75F-D4CFD0E98B23}" type="datetime1">
              <a:rPr lang="de-DE" smtClean="0"/>
              <a:t>05.08.2013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ILIAS - Anleitung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Picture 3" descr="G:\Logos_eCULT\uni_goettingen_farbe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2619393" cy="4976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459041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86016" y="4214842"/>
            <a:ext cx="5000628" cy="500042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de-DE" smtClean="0"/>
              <a:t>ILIAS - Anleitung</a:t>
            </a:r>
            <a:endParaRPr lang="de-DE" dirty="0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>
          <a:xfrm>
            <a:off x="3357554" y="4857760"/>
            <a:ext cx="2857488" cy="486811"/>
          </a:xfrm>
        </p:spPr>
        <p:txBody>
          <a:bodyPr/>
          <a:lstStyle>
            <a:lvl1pPr algn="ctr">
              <a:defRPr sz="1800"/>
            </a:lvl1pPr>
          </a:lstStyle>
          <a:p>
            <a:fld id="{F6EDE457-E868-4351-8D5A-F432ACE0F730}" type="datetime1">
              <a:rPr lang="de-DE" smtClean="0"/>
              <a:t>05.08.2013</a:t>
            </a:fld>
            <a:endParaRPr lang="de-DE"/>
          </a:p>
        </p:txBody>
      </p:sp>
      <p:pic>
        <p:nvPicPr>
          <p:cNvPr id="8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14348" y="6357958"/>
            <a:ext cx="1785918" cy="500042"/>
          </a:xfrm>
        </p:spPr>
        <p:txBody>
          <a:bodyPr/>
          <a:lstStyle>
            <a:lvl1pPr algn="l">
              <a:defRPr/>
            </a:lvl1pPr>
          </a:lstStyle>
          <a:p>
            <a:fld id="{C0B3F9D3-0D9E-45F6-B811-B13423496DE3}" type="datetime1">
              <a:rPr lang="de-DE" smtClean="0"/>
              <a:t>05.08.2013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ILIAS - Anleitung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143644"/>
            <a:ext cx="1285852" cy="7715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ussdiagramm: Prozess 6"/>
          <p:cNvSpPr/>
          <p:nvPr userDrawn="1"/>
        </p:nvSpPr>
        <p:spPr>
          <a:xfrm>
            <a:off x="0" y="6357982"/>
            <a:ext cx="9144000" cy="500042"/>
          </a:xfrm>
          <a:prstGeom prst="flowChartProcess">
            <a:avLst/>
          </a:prstGeom>
          <a:solidFill>
            <a:srgbClr val="58585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  <p:sp>
        <p:nvSpPr>
          <p:cNvPr id="22" name="Textplatzhalt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1500166" y="1928802"/>
            <a:ext cx="6429375" cy="571504"/>
          </a:xfrm>
        </p:spPr>
        <p:txBody>
          <a:bodyPr>
            <a:normAutofit/>
          </a:bodyPr>
          <a:lstStyle>
            <a:lvl1pPr algn="ctr">
              <a:buNone/>
              <a:defRPr sz="3200"/>
            </a:lvl1pPr>
          </a:lstStyle>
          <a:p>
            <a:pPr lvl="0"/>
            <a:r>
              <a:rPr lang="de-DE" dirty="0" smtClean="0"/>
              <a:t>Autor/-in</a:t>
            </a:r>
            <a:endParaRPr lang="de-DE" dirty="0"/>
          </a:p>
        </p:txBody>
      </p:sp>
      <p:sp>
        <p:nvSpPr>
          <p:cNvPr id="23" name="Textplatzhalt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1500166" y="2571744"/>
            <a:ext cx="6429375" cy="571504"/>
          </a:xfrm>
        </p:spPr>
        <p:txBody>
          <a:bodyPr>
            <a:normAutofit/>
          </a:bodyPr>
          <a:lstStyle>
            <a:lvl1pPr algn="ctr">
              <a:buNone/>
              <a:defRPr sz="3200"/>
            </a:lvl1pPr>
          </a:lstStyle>
          <a:p>
            <a:pPr lvl="0"/>
            <a:r>
              <a:rPr lang="de-DE" dirty="0" smtClean="0"/>
              <a:t>Erstellungsdatum</a:t>
            </a:r>
            <a:endParaRPr lang="de-DE" dirty="0"/>
          </a:p>
        </p:txBody>
      </p:sp>
      <p:sp>
        <p:nvSpPr>
          <p:cNvPr id="24" name="Textplatzhalt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1500166" y="3214686"/>
            <a:ext cx="6429375" cy="571504"/>
          </a:xfrm>
        </p:spPr>
        <p:txBody>
          <a:bodyPr>
            <a:normAutofit/>
          </a:bodyPr>
          <a:lstStyle>
            <a:lvl1pPr algn="ctr">
              <a:buNone/>
              <a:defRPr sz="3200"/>
            </a:lvl1pPr>
          </a:lstStyle>
          <a:p>
            <a:pPr lvl="0"/>
            <a:r>
              <a:rPr lang="de-DE" dirty="0" err="1" smtClean="0"/>
              <a:t>Learningbit</a:t>
            </a:r>
            <a:r>
              <a:rPr lang="de-DE" dirty="0" smtClean="0"/>
              <a:t> Version</a:t>
            </a:r>
            <a:endParaRPr lang="de-DE" dirty="0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3"/>
          </p:nvPr>
        </p:nvSpPr>
        <p:spPr>
          <a:xfrm>
            <a:off x="785786" y="7143799"/>
            <a:ext cx="1785918" cy="500042"/>
          </a:xfrm>
        </p:spPr>
        <p:txBody>
          <a:bodyPr/>
          <a:lstStyle/>
          <a:p>
            <a:fld id="{44CDCE65-3F66-428A-B662-F682644F4A54}" type="datetime1">
              <a:rPr lang="de-DE" smtClean="0"/>
              <a:t>05.08.2013</a:t>
            </a:fld>
            <a:endParaRPr lang="de-DE"/>
          </a:p>
        </p:txBody>
      </p:sp>
      <p:sp>
        <p:nvSpPr>
          <p:cNvPr id="26" name="Foliennummernplatzhalter 25"/>
          <p:cNvSpPr>
            <a:spLocks noGrp="1"/>
          </p:cNvSpPr>
          <p:nvPr>
            <p:ph type="sldNum" sz="quarter" idx="14"/>
          </p:nvPr>
        </p:nvSpPr>
        <p:spPr>
          <a:xfrm>
            <a:off x="0" y="7143800"/>
            <a:ext cx="714348" cy="500042"/>
          </a:xfrm>
        </p:spPr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7" name="Fußzeilenplatzhalter 26"/>
          <p:cNvSpPr>
            <a:spLocks noGrp="1"/>
          </p:cNvSpPr>
          <p:nvPr>
            <p:ph type="ftr" sz="quarter" idx="15"/>
          </p:nvPr>
        </p:nvSpPr>
        <p:spPr>
          <a:xfrm>
            <a:off x="2928926" y="7143799"/>
            <a:ext cx="3071834" cy="500042"/>
          </a:xfrm>
        </p:spPr>
        <p:txBody>
          <a:bodyPr/>
          <a:lstStyle/>
          <a:p>
            <a:r>
              <a:rPr lang="de-DE" smtClean="0"/>
              <a:t>ILIAS - Anleitung</a:t>
            </a:r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arningbit-En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ussdiagramm: Prozess 6"/>
          <p:cNvSpPr/>
          <p:nvPr userDrawn="1"/>
        </p:nvSpPr>
        <p:spPr>
          <a:xfrm>
            <a:off x="0" y="6357982"/>
            <a:ext cx="9144000" cy="500042"/>
          </a:xfrm>
          <a:prstGeom prst="flowChartProcess">
            <a:avLst/>
          </a:prstGeom>
          <a:solidFill>
            <a:srgbClr val="58585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  <p:sp>
        <p:nvSpPr>
          <p:cNvPr id="22" name="Textplatzhalt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1500166" y="2928934"/>
            <a:ext cx="6429375" cy="428628"/>
          </a:xfrm>
        </p:spPr>
        <p:txBody>
          <a:bodyPr>
            <a:normAutofit/>
          </a:bodyPr>
          <a:lstStyle>
            <a:lvl1pPr algn="ctr">
              <a:buNone/>
              <a:defRPr sz="2400"/>
            </a:lvl1pPr>
          </a:lstStyle>
          <a:p>
            <a:pPr lvl="0"/>
            <a:r>
              <a:rPr lang="de-DE" dirty="0" smtClean="0"/>
              <a:t>Autor/-in</a:t>
            </a:r>
            <a:endParaRPr lang="de-DE" dirty="0"/>
          </a:p>
        </p:txBody>
      </p:sp>
      <p:sp>
        <p:nvSpPr>
          <p:cNvPr id="23" name="Textplatzhalt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1500166" y="3429000"/>
            <a:ext cx="6429375" cy="428628"/>
          </a:xfrm>
        </p:spPr>
        <p:txBody>
          <a:bodyPr>
            <a:normAutofit/>
          </a:bodyPr>
          <a:lstStyle>
            <a:lvl1pPr algn="ctr">
              <a:buNone/>
              <a:defRPr sz="2400"/>
            </a:lvl1pPr>
          </a:lstStyle>
          <a:p>
            <a:pPr lvl="0"/>
            <a:r>
              <a:rPr lang="de-DE" dirty="0" smtClean="0"/>
              <a:t>Erstellungsdatum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285720" y="1643064"/>
            <a:ext cx="8572560" cy="1214432"/>
          </a:xfrm>
        </p:spPr>
        <p:txBody>
          <a:bodyPr anchor="ctr">
            <a:normAutofit/>
          </a:bodyPr>
          <a:lstStyle>
            <a:lvl1pPr algn="ctr">
              <a:buNone/>
              <a:defRPr sz="2800" baseline="0"/>
            </a:lvl1pPr>
          </a:lstStyle>
          <a:p>
            <a:pPr lvl="0"/>
            <a:r>
              <a:rPr lang="de-DE" dirty="0" smtClean="0"/>
              <a:t>Vielen Dank für Ihre Aufmerksamkeit!</a:t>
            </a:r>
            <a:endParaRPr lang="de-DE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3"/>
          </p:nvPr>
        </p:nvSpPr>
        <p:spPr>
          <a:xfrm>
            <a:off x="785786" y="7072361"/>
            <a:ext cx="1785918" cy="500042"/>
          </a:xfrm>
        </p:spPr>
        <p:txBody>
          <a:bodyPr/>
          <a:lstStyle/>
          <a:p>
            <a:fld id="{C488209A-033B-4734-9F19-F3EAE50E2217}" type="datetime1">
              <a:rPr lang="de-DE" smtClean="0"/>
              <a:t>05.08.2013</a:t>
            </a:fld>
            <a:endParaRPr lang="de-DE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4"/>
          </p:nvPr>
        </p:nvSpPr>
        <p:spPr>
          <a:xfrm>
            <a:off x="0" y="7072362"/>
            <a:ext cx="714348" cy="500042"/>
          </a:xfrm>
        </p:spPr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5"/>
          </p:nvPr>
        </p:nvSpPr>
        <p:spPr>
          <a:xfrm>
            <a:off x="2928926" y="7072361"/>
            <a:ext cx="3071834" cy="500042"/>
          </a:xfrm>
        </p:spPr>
        <p:txBody>
          <a:bodyPr/>
          <a:lstStyle/>
          <a:p>
            <a:r>
              <a:rPr lang="de-DE" smtClean="0"/>
              <a:t>ILIAS - Anleitung</a:t>
            </a:r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449F-CD54-4F15-834D-470F04C7A0BC}" type="datetime1">
              <a:rPr lang="de-DE" smtClean="0"/>
              <a:t>05.08.2013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ILIAS - Anleitung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142875" y="1000125"/>
            <a:ext cx="8858250" cy="4929188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pic>
        <p:nvPicPr>
          <p:cNvPr id="7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14348" y="6357958"/>
            <a:ext cx="1785918" cy="500042"/>
          </a:xfrm>
        </p:spPr>
        <p:txBody>
          <a:bodyPr/>
          <a:lstStyle>
            <a:lvl1pPr algn="l">
              <a:defRPr/>
            </a:lvl1pPr>
          </a:lstStyle>
          <a:p>
            <a:fld id="{2626F980-E3C0-483C-B7A4-D5352E115A99}" type="datetime1">
              <a:rPr lang="de-DE" smtClean="0"/>
              <a:t>05.08.2013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ILIAS - Anleitung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  <p:pic>
        <p:nvPicPr>
          <p:cNvPr id="8" name="Picture 3" descr="G:\Logos_eCULT\uni_goettingen_farbe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2619393" cy="4976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214807"/>
            <a:ext cx="7772400" cy="1362075"/>
          </a:xfrm>
        </p:spPr>
        <p:txBody>
          <a:bodyPr anchor="t"/>
          <a:lstStyle>
            <a:lvl1pPr algn="l">
              <a:defRPr sz="3600" b="1" cap="all">
                <a:latin typeface="+mn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714620"/>
            <a:ext cx="77724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CCE9-C769-4FAB-892A-ABEF8F1BBB18}" type="datetime1">
              <a:rPr lang="de-DE" smtClean="0"/>
              <a:t>05.08.2013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ILIAS - Anleitung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6049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6049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BEAB-0304-4C6C-A6F2-878059982A88}" type="datetime1">
              <a:rPr lang="de-DE" smtClean="0"/>
              <a:t>05.08.2013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ILIAS - Anleitung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85418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214422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85418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3E6F-F6B8-4A5D-9995-7CBAA0BDBB80}" type="datetime1">
              <a:rPr lang="de-DE" smtClean="0"/>
              <a:t>05.08.2013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ILIAS - Anleitung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C3EE-48BA-4BCE-AA74-586E8F53B679}" type="datetime1">
              <a:rPr lang="de-DE" smtClean="0"/>
              <a:t>05.08.2013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ILIAS - Anleitung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6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2F113-BE6A-4794-978C-E5E07E1CCEC4}" type="datetime1">
              <a:rPr lang="de-DE" smtClean="0"/>
              <a:t>05.08.2013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ILIAS - Anleitung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5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BEEC-118D-41AC-BE3B-6711DD06F47C}" type="datetime1">
              <a:rPr lang="de-DE" smtClean="0"/>
              <a:t>05.08.2013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ILIAS - Anleitung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502E-6E12-4586-98F2-AD5A47DA09CD}" type="datetime1">
              <a:rPr lang="de-DE" smtClean="0"/>
              <a:t>05.08.2013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ILIAS - Anleitung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8A7E-602A-4EE0-A6E6-EE36721897CC}" type="datetime1">
              <a:rPr lang="de-DE" smtClean="0"/>
              <a:t>05.08.2013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ILIAS - Anleitung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6458-3AF3-421F-BF58-5C40A4F06F65}" type="datetime1">
              <a:rPr lang="de-DE" smtClean="0"/>
              <a:t>05.08.2013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ILIAS - Anleitung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ussdiagramm: Prozess 6"/>
          <p:cNvSpPr/>
          <p:nvPr userDrawn="1"/>
        </p:nvSpPr>
        <p:spPr>
          <a:xfrm>
            <a:off x="0" y="6357982"/>
            <a:ext cx="9144000" cy="500042"/>
          </a:xfrm>
          <a:prstGeom prst="flowChartProcess">
            <a:avLst/>
          </a:prstGeom>
          <a:solidFill>
            <a:srgbClr val="58585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55" name="Picture 7" descr="File:BMBF Logo.sv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4143380"/>
            <a:ext cx="1928794" cy="995012"/>
          </a:xfrm>
          <a:prstGeom prst="rect">
            <a:avLst/>
          </a:prstGeom>
          <a:noFill/>
        </p:spPr>
      </p:pic>
      <p:pic>
        <p:nvPicPr>
          <p:cNvPr id="11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4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  <p:sp>
        <p:nvSpPr>
          <p:cNvPr id="22" name="Textplatzhalt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1500166" y="1928802"/>
            <a:ext cx="6429375" cy="571504"/>
          </a:xfrm>
        </p:spPr>
        <p:txBody>
          <a:bodyPr>
            <a:normAutofit/>
          </a:bodyPr>
          <a:lstStyle>
            <a:lvl1pPr algn="ctr">
              <a:buNone/>
              <a:defRPr sz="3200"/>
            </a:lvl1pPr>
          </a:lstStyle>
          <a:p>
            <a:pPr lvl="0"/>
            <a:r>
              <a:rPr lang="de-DE" dirty="0" smtClean="0"/>
              <a:t>Autor/-in</a:t>
            </a:r>
            <a:endParaRPr lang="de-DE" dirty="0"/>
          </a:p>
        </p:txBody>
      </p:sp>
      <p:sp>
        <p:nvSpPr>
          <p:cNvPr id="23" name="Textplatzhalt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1500166" y="2571744"/>
            <a:ext cx="6429375" cy="571504"/>
          </a:xfrm>
        </p:spPr>
        <p:txBody>
          <a:bodyPr>
            <a:normAutofit/>
          </a:bodyPr>
          <a:lstStyle>
            <a:lvl1pPr algn="ctr">
              <a:buNone/>
              <a:defRPr sz="3200"/>
            </a:lvl1pPr>
          </a:lstStyle>
          <a:p>
            <a:pPr lvl="0"/>
            <a:r>
              <a:rPr lang="de-DE" dirty="0" smtClean="0"/>
              <a:t>Erstellungsdatum</a:t>
            </a:r>
            <a:endParaRPr lang="de-DE" dirty="0"/>
          </a:p>
        </p:txBody>
      </p:sp>
      <p:sp>
        <p:nvSpPr>
          <p:cNvPr id="24" name="Textplatzhalt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1500166" y="3214686"/>
            <a:ext cx="6429375" cy="571504"/>
          </a:xfrm>
        </p:spPr>
        <p:txBody>
          <a:bodyPr>
            <a:normAutofit/>
          </a:bodyPr>
          <a:lstStyle>
            <a:lvl1pPr algn="ctr">
              <a:buNone/>
              <a:defRPr sz="3200"/>
            </a:lvl1pPr>
          </a:lstStyle>
          <a:p>
            <a:pPr lvl="0"/>
            <a:r>
              <a:rPr lang="de-DE" dirty="0" err="1" smtClean="0"/>
              <a:t>Learningbit</a:t>
            </a:r>
            <a:r>
              <a:rPr lang="de-DE" dirty="0" smtClean="0"/>
              <a:t> Version</a:t>
            </a:r>
            <a:endParaRPr lang="de-DE" dirty="0"/>
          </a:p>
        </p:txBody>
      </p:sp>
      <p:pic>
        <p:nvPicPr>
          <p:cNvPr id="10" name="Picture 3" descr="G:\Logos_eCULT\uni_goettingen_farbe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85720" y="142852"/>
            <a:ext cx="4135890" cy="785818"/>
          </a:xfrm>
          <a:prstGeom prst="rect">
            <a:avLst/>
          </a:prstGeom>
          <a:noFill/>
        </p:spPr>
      </p:pic>
      <p:sp>
        <p:nvSpPr>
          <p:cNvPr id="25" name="Datumsplatzhalter 24"/>
          <p:cNvSpPr>
            <a:spLocks noGrp="1"/>
          </p:cNvSpPr>
          <p:nvPr>
            <p:ph type="dt" sz="half" idx="13"/>
          </p:nvPr>
        </p:nvSpPr>
        <p:spPr>
          <a:xfrm>
            <a:off x="785786" y="7143799"/>
            <a:ext cx="1785918" cy="500042"/>
          </a:xfrm>
        </p:spPr>
        <p:txBody>
          <a:bodyPr/>
          <a:lstStyle/>
          <a:p>
            <a:fld id="{FAC86150-6469-43BC-A759-B5B89EF6D31F}" type="datetime1">
              <a:rPr lang="de-DE" smtClean="0"/>
              <a:t>05.08.2013</a:t>
            </a:fld>
            <a:endParaRPr lang="de-DE"/>
          </a:p>
        </p:txBody>
      </p:sp>
      <p:sp>
        <p:nvSpPr>
          <p:cNvPr id="26" name="Foliennummernplatzhalter 25"/>
          <p:cNvSpPr>
            <a:spLocks noGrp="1"/>
          </p:cNvSpPr>
          <p:nvPr>
            <p:ph type="sldNum" sz="quarter" idx="14"/>
          </p:nvPr>
        </p:nvSpPr>
        <p:spPr>
          <a:xfrm>
            <a:off x="0" y="7143800"/>
            <a:ext cx="714348" cy="500042"/>
          </a:xfrm>
        </p:spPr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7" name="Fußzeilenplatzhalter 26"/>
          <p:cNvSpPr>
            <a:spLocks noGrp="1"/>
          </p:cNvSpPr>
          <p:nvPr>
            <p:ph type="ftr" sz="quarter" idx="15"/>
          </p:nvPr>
        </p:nvSpPr>
        <p:spPr>
          <a:xfrm>
            <a:off x="2928926" y="7143799"/>
            <a:ext cx="3071834" cy="500042"/>
          </a:xfrm>
        </p:spPr>
        <p:txBody>
          <a:bodyPr/>
          <a:lstStyle/>
          <a:p>
            <a:r>
              <a:rPr lang="de-DE" smtClean="0"/>
              <a:t>ILIAS - Anleitung</a:t>
            </a:r>
            <a:endParaRPr lang="de-DE" dirty="0"/>
          </a:p>
        </p:txBody>
      </p:sp>
      <p:sp>
        <p:nvSpPr>
          <p:cNvPr id="28" name="Textfeld 27"/>
          <p:cNvSpPr txBox="1"/>
          <p:nvPr userDrawn="1"/>
        </p:nvSpPr>
        <p:spPr>
          <a:xfrm>
            <a:off x="500034" y="5181913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err="1" smtClean="0"/>
              <a:t>eCULT</a:t>
            </a:r>
            <a:r>
              <a:rPr lang="de-DE" sz="1200" b="1" dirty="0" smtClean="0"/>
              <a:t> wird vom BMBF unter dem Förderkennzeichen 01PL11066E gefördert. Die Verantwortung für den Inhalt dieser Veröffentlichung liegt beim Autor.</a:t>
            </a:r>
            <a:endParaRPr lang="de-DE" sz="1200" b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arningbit-En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ussdiagramm: Prozess 6"/>
          <p:cNvSpPr/>
          <p:nvPr userDrawn="1"/>
        </p:nvSpPr>
        <p:spPr>
          <a:xfrm>
            <a:off x="0" y="6357982"/>
            <a:ext cx="9144000" cy="500042"/>
          </a:xfrm>
          <a:prstGeom prst="flowChartProcess">
            <a:avLst/>
          </a:prstGeom>
          <a:solidFill>
            <a:srgbClr val="58585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55" name="Picture 7" descr="File:BMBF Logo.sv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4214818"/>
            <a:ext cx="1785918" cy="921307"/>
          </a:xfrm>
          <a:prstGeom prst="rect">
            <a:avLst/>
          </a:prstGeom>
          <a:noFill/>
        </p:spPr>
      </p:pic>
      <p:pic>
        <p:nvPicPr>
          <p:cNvPr id="11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4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  <p:sp>
        <p:nvSpPr>
          <p:cNvPr id="22" name="Textplatzhalt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1500166" y="2928934"/>
            <a:ext cx="6429375" cy="428628"/>
          </a:xfrm>
        </p:spPr>
        <p:txBody>
          <a:bodyPr>
            <a:normAutofit/>
          </a:bodyPr>
          <a:lstStyle>
            <a:lvl1pPr algn="ctr">
              <a:buNone/>
              <a:defRPr sz="2400"/>
            </a:lvl1pPr>
          </a:lstStyle>
          <a:p>
            <a:pPr lvl="0"/>
            <a:r>
              <a:rPr lang="de-DE" dirty="0" smtClean="0"/>
              <a:t>Autor/-in</a:t>
            </a:r>
            <a:endParaRPr lang="de-DE" dirty="0"/>
          </a:p>
        </p:txBody>
      </p:sp>
      <p:sp>
        <p:nvSpPr>
          <p:cNvPr id="23" name="Textplatzhalt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1500166" y="3429000"/>
            <a:ext cx="6429375" cy="428628"/>
          </a:xfrm>
        </p:spPr>
        <p:txBody>
          <a:bodyPr>
            <a:normAutofit/>
          </a:bodyPr>
          <a:lstStyle>
            <a:lvl1pPr algn="ctr">
              <a:buNone/>
              <a:defRPr sz="2400"/>
            </a:lvl1pPr>
          </a:lstStyle>
          <a:p>
            <a:pPr lvl="0"/>
            <a:r>
              <a:rPr lang="de-DE" dirty="0" smtClean="0"/>
              <a:t>Erstellungsdatum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285720" y="1643064"/>
            <a:ext cx="8572560" cy="1214432"/>
          </a:xfrm>
        </p:spPr>
        <p:txBody>
          <a:bodyPr anchor="ctr">
            <a:normAutofit/>
          </a:bodyPr>
          <a:lstStyle>
            <a:lvl1pPr algn="ctr">
              <a:buNone/>
              <a:defRPr sz="2800" baseline="0"/>
            </a:lvl1pPr>
          </a:lstStyle>
          <a:p>
            <a:pPr lvl="0"/>
            <a:r>
              <a:rPr lang="de-DE" dirty="0" smtClean="0"/>
              <a:t>Vielen Dank für Ihre Aufmerksamkeit!</a:t>
            </a:r>
            <a:endParaRPr lang="de-DE" dirty="0"/>
          </a:p>
        </p:txBody>
      </p:sp>
      <p:pic>
        <p:nvPicPr>
          <p:cNvPr id="10" name="Picture 3" descr="G:\Logos_eCULT\uni_goettingen_farbe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85720" y="142852"/>
            <a:ext cx="4135890" cy="785818"/>
          </a:xfrm>
          <a:prstGeom prst="rect">
            <a:avLst/>
          </a:prstGeom>
          <a:noFill/>
        </p:spPr>
      </p:pic>
      <p:sp>
        <p:nvSpPr>
          <p:cNvPr id="12" name="Datumsplatzhalter 11"/>
          <p:cNvSpPr>
            <a:spLocks noGrp="1"/>
          </p:cNvSpPr>
          <p:nvPr>
            <p:ph type="dt" sz="half" idx="13"/>
          </p:nvPr>
        </p:nvSpPr>
        <p:spPr>
          <a:xfrm>
            <a:off x="785786" y="7072361"/>
            <a:ext cx="1785918" cy="500042"/>
          </a:xfrm>
        </p:spPr>
        <p:txBody>
          <a:bodyPr/>
          <a:lstStyle/>
          <a:p>
            <a:fld id="{70694A0C-E545-4ADB-9AC2-6943FADB0FFA}" type="datetime1">
              <a:rPr lang="de-DE" smtClean="0"/>
              <a:t>05.08.2013</a:t>
            </a:fld>
            <a:endParaRPr lang="de-DE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4"/>
          </p:nvPr>
        </p:nvSpPr>
        <p:spPr>
          <a:xfrm>
            <a:off x="0" y="7072362"/>
            <a:ext cx="714348" cy="500042"/>
          </a:xfrm>
        </p:spPr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5"/>
          </p:nvPr>
        </p:nvSpPr>
        <p:spPr>
          <a:xfrm>
            <a:off x="2928926" y="7072361"/>
            <a:ext cx="3071834" cy="500042"/>
          </a:xfrm>
        </p:spPr>
        <p:txBody>
          <a:bodyPr/>
          <a:lstStyle/>
          <a:p>
            <a:r>
              <a:rPr lang="de-DE" smtClean="0"/>
              <a:t>ILIAS - Anleitung</a:t>
            </a:r>
            <a:endParaRPr lang="de-DE" dirty="0"/>
          </a:p>
        </p:txBody>
      </p:sp>
      <p:sp>
        <p:nvSpPr>
          <p:cNvPr id="18" name="Textfeld 17"/>
          <p:cNvSpPr txBox="1"/>
          <p:nvPr userDrawn="1"/>
        </p:nvSpPr>
        <p:spPr>
          <a:xfrm>
            <a:off x="500034" y="5191796"/>
            <a:ext cx="8072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err="1" smtClean="0"/>
              <a:t>eCULT</a:t>
            </a:r>
            <a:r>
              <a:rPr lang="de-DE" sz="1400" b="1" dirty="0" smtClean="0"/>
              <a:t> wird vom BMBF unter dem Förderkennzeichen 01PL11066E gefördert. Die Verantwortung für den Inhalt dieser Veröffentlichung liegt beim Autor.</a:t>
            </a:r>
            <a:endParaRPr lang="de-DE" sz="1400" b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CDEC-EC16-427E-98BC-224A4238C675}" type="datetime1">
              <a:rPr lang="de-DE" smtClean="0"/>
              <a:t>05.08.2013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ILIAS - Anleitung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142875" y="1000125"/>
            <a:ext cx="8858250" cy="4929188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pic>
        <p:nvPicPr>
          <p:cNvPr id="7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143644"/>
            <a:ext cx="1285852" cy="771511"/>
          </a:xfrm>
          <a:prstGeom prst="rect">
            <a:avLst/>
          </a:prstGeom>
          <a:noFill/>
        </p:spPr>
      </p:pic>
      <p:pic>
        <p:nvPicPr>
          <p:cNvPr id="8" name="Picture 3" descr="G:\Logos_eCULT\uni_goettingen_farbe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2619393" cy="4976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214807"/>
            <a:ext cx="7772400" cy="1362075"/>
          </a:xfrm>
        </p:spPr>
        <p:txBody>
          <a:bodyPr anchor="t"/>
          <a:lstStyle>
            <a:lvl1pPr algn="l">
              <a:defRPr sz="3600" b="1" cap="all">
                <a:latin typeface="+mn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714620"/>
            <a:ext cx="77724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EB5C-3AB0-450D-8A89-F046B38D68F7}" type="datetime1">
              <a:rPr lang="de-DE" smtClean="0"/>
              <a:t>05.08.2013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ILIAS - Anleitung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  <p:pic>
        <p:nvPicPr>
          <p:cNvPr id="8" name="Picture 3" descr="G:\Logos_eCULT\uni_goettingen_farbe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2619393" cy="4976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6049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6049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194B-AABB-43B6-A873-A8E15E45281D}" type="datetime1">
              <a:rPr lang="de-DE" smtClean="0"/>
              <a:t>05.08.2013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ILIAS - Anleitung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  <p:pic>
        <p:nvPicPr>
          <p:cNvPr id="9" name="Picture 3" descr="G:\Logos_eCULT\uni_goettingen_farbe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2619393" cy="4976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85418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214422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85418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EA4F-572A-4682-BF47-D933B6A044B7}" type="datetime1">
              <a:rPr lang="de-DE" smtClean="0"/>
              <a:t>05.08.2013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ILIAS - Anleitung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  <p:pic>
        <p:nvPicPr>
          <p:cNvPr id="11" name="Picture 3" descr="G:\Logos_eCULT\uni_goettingen_farbe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2619393" cy="4976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7F67-AB49-4178-8095-F7C3581E5BE1}" type="datetime1">
              <a:rPr lang="de-DE" smtClean="0"/>
              <a:t>05.08.2013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ILIAS - Anleitung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6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  <p:pic>
        <p:nvPicPr>
          <p:cNvPr id="7" name="Picture 3" descr="G:\Logos_eCULT\uni_goettingen_farbe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2619393" cy="4976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000364" y="214290"/>
            <a:ext cx="5786478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46177"/>
            <a:ext cx="8501122" cy="4811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85786" y="6357958"/>
            <a:ext cx="1785918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CE94F13-8B24-4E70-B2D3-901A9B7CA57D}" type="datetime1">
              <a:rPr lang="de-DE" smtClean="0"/>
              <a:t>05.08.2013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28926" y="6357958"/>
            <a:ext cx="3071834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de-DE" smtClean="0"/>
              <a:t>ILIAS - Anleitung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0" y="6357959"/>
            <a:ext cx="714348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29" name="Picture 5" descr="G:\eCULT_CD\eCULT_Logo_Farben_Schriften\logo_weiss.png"/>
          <p:cNvPicPr>
            <a:picLocks noChangeAspect="1" noChangeArrowheads="1"/>
          </p:cNvPicPr>
          <p:nvPr/>
        </p:nvPicPr>
        <p:blipFill>
          <a:blip r:embed="rId17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  <p:pic>
        <p:nvPicPr>
          <p:cNvPr id="9" name="Picture 3" descr="G:\Logos_eCULT\uni_goettingen_farbe.png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285720" y="285728"/>
            <a:ext cx="2619393" cy="49768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74" r:id="rId4"/>
    <p:sldLayoutId id="214748367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000364" y="214290"/>
            <a:ext cx="5786478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46177"/>
            <a:ext cx="8501122" cy="4811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85786" y="6357958"/>
            <a:ext cx="1785918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6A4002A-CE0D-4726-BF7E-3081A47B765E}" type="datetime1">
              <a:rPr lang="de-DE" smtClean="0"/>
              <a:t>05.08.2013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28926" y="6357958"/>
            <a:ext cx="3071834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de-DE" smtClean="0"/>
              <a:t>ILIAS - Anleitung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0" y="6357959"/>
            <a:ext cx="714348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29" name="Picture 5" descr="G:\eCULT_CD\eCULT_Logo_Farben_Schriften\logo_weiss.png"/>
          <p:cNvPicPr>
            <a:picLocks noChangeAspect="1" noChangeArrowheads="1"/>
          </p:cNvPicPr>
          <p:nvPr/>
        </p:nvPicPr>
        <p:blipFill>
          <a:blip r:embed="rId17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/>
          <a:lstStyle/>
          <a:p>
            <a:r>
              <a:rPr lang="de-DE" sz="3200" dirty="0" smtClean="0"/>
              <a:t>Die Erstellung von Anordnungsaufgaben in ILIAS</a:t>
            </a:r>
            <a:endParaRPr lang="de-DE" sz="32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ILIAS - Anleitung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0019-35E9-47D3-B86A-A75825B7874C}" type="datetime1">
              <a:rPr lang="de-DE" smtClean="0"/>
              <a:t>05.08.2013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615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>Auswahl der Aufgabenform</a:t>
            </a:r>
            <a:endParaRPr lang="de-DE" sz="2400" dirty="0"/>
          </a:p>
        </p:txBody>
      </p:sp>
      <p:sp>
        <p:nvSpPr>
          <p:cNvPr id="8" name="Inhaltsplatzhalter 7"/>
          <p:cNvSpPr>
            <a:spLocks noGrp="1"/>
          </p:cNvSpPr>
          <p:nvPr>
            <p:ph sz="half" idx="1"/>
          </p:nvPr>
        </p:nvSpPr>
        <p:spPr>
          <a:xfrm>
            <a:off x="755576" y="2060848"/>
            <a:ext cx="6048672" cy="864096"/>
          </a:xfrm>
        </p:spPr>
        <p:txBody>
          <a:bodyPr>
            <a:normAutofit/>
          </a:bodyPr>
          <a:lstStyle/>
          <a:p>
            <a:r>
              <a:rPr lang="de-DE" sz="2000" dirty="0"/>
              <a:t>Wählen Sie aus dem Menü die Aufgabenform </a:t>
            </a:r>
            <a:r>
              <a:rPr lang="de-DE" sz="2000" dirty="0" smtClean="0"/>
              <a:t>Anordnungsaufgabe </a:t>
            </a:r>
            <a:r>
              <a:rPr lang="de-DE" sz="2000" dirty="0"/>
              <a:t>aus.</a:t>
            </a:r>
          </a:p>
          <a:p>
            <a:endParaRPr lang="de-DE" sz="2000" dirty="0"/>
          </a:p>
        </p:txBody>
      </p:sp>
      <p:pic>
        <p:nvPicPr>
          <p:cNvPr id="10" name="Inhaltsplatzhalt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645024"/>
            <a:ext cx="8770489" cy="2056921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D0A2-A1D4-433E-BFE7-9D02C9DCBF2A}" type="datetime1">
              <a:rPr lang="de-DE" smtClean="0"/>
              <a:t>05.08.2013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ILIAS - Anleitung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497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>Vorbereitung der Aufgabe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7544" y="1340768"/>
            <a:ext cx="7355160" cy="1008112"/>
          </a:xfrm>
        </p:spPr>
        <p:txBody>
          <a:bodyPr>
            <a:normAutofit/>
          </a:bodyPr>
          <a:lstStyle/>
          <a:p>
            <a:r>
              <a:rPr lang="de-DE" sz="2000" dirty="0"/>
              <a:t>Die mit einem roten Stern gekennzeichneten Felder müssen ausgefüllt werden.</a:t>
            </a:r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564904"/>
            <a:ext cx="8202521" cy="2664296"/>
          </a:xfrm>
        </p:spPr>
      </p:pic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8361-437E-453B-9DA1-EDCBC30E4BB5}" type="datetime1">
              <a:rPr lang="de-DE" smtClean="0"/>
              <a:t>05.08.2013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ILIAS - Anleitung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267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>Antworten und Punkte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8496944" cy="1944216"/>
          </a:xfrm>
        </p:spPr>
        <p:txBody>
          <a:bodyPr>
            <a:normAutofit/>
          </a:bodyPr>
          <a:lstStyle/>
          <a:p>
            <a:r>
              <a:rPr lang="de-DE" sz="2000" dirty="0" smtClean="0"/>
              <a:t>Geben Sie die anzuordnenden Texte in die dafür vorgesehenen Felder ein. Achten Sie dabei auf die richtige Reihenfolge. Tragen Sie anschließend die Punkte ein und speichern Sie die Aufgabe.</a:t>
            </a:r>
            <a:endParaRPr lang="de-DE" sz="2000" dirty="0"/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708920"/>
            <a:ext cx="7272808" cy="3131347"/>
          </a:xfrm>
        </p:spPr>
      </p:pic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C6CC-6117-4423-A8F5-433F35F5EEB0}" type="datetime1">
              <a:rPr lang="de-DE" smtClean="0"/>
              <a:t>05.08.2013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ILIAS - Anleitung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68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>Vorschau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7504" y="1340768"/>
            <a:ext cx="8748464" cy="1152128"/>
          </a:xfrm>
        </p:spPr>
        <p:txBody>
          <a:bodyPr>
            <a:normAutofit/>
          </a:bodyPr>
          <a:lstStyle/>
          <a:p>
            <a:r>
              <a:rPr lang="de-DE" sz="2000" dirty="0" smtClean="0"/>
              <a:t>Im Vorschau-Modus können Sie sich die fertige Aufgabe ansehen.</a:t>
            </a:r>
            <a:endParaRPr lang="de-DE" sz="2000" dirty="0"/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276872"/>
            <a:ext cx="7704856" cy="3230236"/>
          </a:xfrm>
        </p:spPr>
      </p:pic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00346-E489-4B98-97C6-430BA87E5BD8}" type="datetime1">
              <a:rPr lang="de-DE" smtClean="0"/>
              <a:t>05.08.2013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ILIAS - Anleitung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321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Hajnalka Beck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05.08.2013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Version 1.0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FAC86150-6469-43BC-A759-B5B89EF6D31F}" type="datetime1">
              <a:rPr lang="de-DE" smtClean="0"/>
              <a:t>05.08.2013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ILIAS - Anleitung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336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ULT-CD-Weiss">
  <a:themeElements>
    <a:clrScheme name="Benutzerdefiniert 3">
      <a:dk1>
        <a:srgbClr val="3F3F3F"/>
      </a:dk1>
      <a:lt1>
        <a:srgbClr val="EAF5F5"/>
      </a:lt1>
      <a:dk2>
        <a:srgbClr val="D4E3E6"/>
      </a:dk2>
      <a:lt2>
        <a:srgbClr val="26515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enutzerdefiniert 1">
      <a:majorFont>
        <a:latin typeface="Sansumi-DemiBold"/>
        <a:ea typeface=""/>
        <a:cs typeface=""/>
      </a:majorFont>
      <a:minorFont>
        <a:latin typeface="Sansum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CULT-CD-Weiss-ohne-Branding">
  <a:themeElements>
    <a:clrScheme name="Benutzerdefiniert 3">
      <a:dk1>
        <a:srgbClr val="3F3F3F"/>
      </a:dk1>
      <a:lt1>
        <a:srgbClr val="EAF5F5"/>
      </a:lt1>
      <a:dk2>
        <a:srgbClr val="D4E3E6"/>
      </a:dk2>
      <a:lt2>
        <a:srgbClr val="26515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enutzerdefiniert 1">
      <a:majorFont>
        <a:latin typeface="Sansumi-DemiBold"/>
        <a:ea typeface=""/>
        <a:cs typeface=""/>
      </a:majorFont>
      <a:minorFont>
        <a:latin typeface="Sansum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eCULT-CD-Weiss</Template>
  <TotalTime>0</TotalTime>
  <Words>113</Words>
  <Application>Microsoft Office PowerPoint</Application>
  <PresentationFormat>Bildschirmpräsentation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eCULT-CD-Weiss</vt:lpstr>
      <vt:lpstr>eCULT-CD-Weiss-ohne-Branding</vt:lpstr>
      <vt:lpstr>Die Erstellung von Anordnungsaufgaben in ILIAS</vt:lpstr>
      <vt:lpstr>Auswahl der Aufgabenform</vt:lpstr>
      <vt:lpstr>Vorbereitung der Aufgabe</vt:lpstr>
      <vt:lpstr>Antworten und Punkte</vt:lpstr>
      <vt:lpstr>Vorschau</vt:lpstr>
      <vt:lpstr>PowerPoint-Präsentation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Beck, Hajnalka</dc:creator>
  <cp:lastModifiedBy>Beck, Hajnalka</cp:lastModifiedBy>
  <cp:revision>6</cp:revision>
  <dcterms:created xsi:type="dcterms:W3CDTF">2013-08-01T09:29:03Z</dcterms:created>
  <dcterms:modified xsi:type="dcterms:W3CDTF">2013-08-05T12:48:21Z</dcterms:modified>
</cp:coreProperties>
</file>